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22"/>
  </p:notesMasterIdLst>
  <p:sldIdLst>
    <p:sldId id="263" r:id="rId3"/>
    <p:sldId id="307" r:id="rId4"/>
    <p:sldId id="308" r:id="rId5"/>
    <p:sldId id="279" r:id="rId6"/>
    <p:sldId id="289" r:id="rId7"/>
    <p:sldId id="292" r:id="rId8"/>
    <p:sldId id="290" r:id="rId9"/>
    <p:sldId id="293" r:id="rId10"/>
    <p:sldId id="311" r:id="rId11"/>
    <p:sldId id="313" r:id="rId12"/>
    <p:sldId id="324" r:id="rId13"/>
    <p:sldId id="314" r:id="rId14"/>
    <p:sldId id="321" r:id="rId15"/>
    <p:sldId id="315" r:id="rId16"/>
    <p:sldId id="320" r:id="rId17"/>
    <p:sldId id="316" r:id="rId18"/>
    <p:sldId id="317" r:id="rId19"/>
    <p:sldId id="318" r:id="rId20"/>
    <p:sldId id="288" r:id="rId2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9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286">
          <p15:clr>
            <a:srgbClr val="A4A3A4"/>
          </p15:clr>
        </p15:guide>
        <p15:guide id="4" pos="3385">
          <p15:clr>
            <a:srgbClr val="A4A3A4"/>
          </p15:clr>
        </p15:guide>
        <p15:guide id="5" pos="4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>
        <p:scale>
          <a:sx n="76" d="100"/>
          <a:sy n="76" d="100"/>
        </p:scale>
        <p:origin x="2680" y="832"/>
      </p:cViewPr>
      <p:guideLst>
        <p:guide orient="horz" pos="3889"/>
        <p:guide orient="horz" pos="1008"/>
        <p:guide orient="horz" pos="286"/>
        <p:guide pos="3385"/>
        <p:guide pos="4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F23A9-75D5-F941-87D7-922FD15AF8C1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752302-3CFE-6C46-A2BE-F1EEB4E874A3}">
      <dgm:prSet phldrT="[Text]"/>
      <dgm:spPr/>
      <dgm:t>
        <a:bodyPr/>
        <a:lstStyle/>
        <a:p>
          <a:r>
            <a:rPr lang="en-US" dirty="0" smtClean="0"/>
            <a:t>Specific</a:t>
          </a:r>
          <a:endParaRPr lang="en-US" dirty="0"/>
        </a:p>
      </dgm:t>
    </dgm:pt>
    <dgm:pt modelId="{19C5D82A-6870-F342-9C5A-7D5D42F5684E}" type="parTrans" cxnId="{AC1D5F0D-DFC1-A248-854B-891753D1DC78}">
      <dgm:prSet/>
      <dgm:spPr/>
      <dgm:t>
        <a:bodyPr/>
        <a:lstStyle/>
        <a:p>
          <a:endParaRPr lang="en-US"/>
        </a:p>
      </dgm:t>
    </dgm:pt>
    <dgm:pt modelId="{D080C544-DBD9-EF4E-BED2-1F1660EA9EEE}" type="sibTrans" cxnId="{AC1D5F0D-DFC1-A248-854B-891753D1DC78}">
      <dgm:prSet/>
      <dgm:spPr/>
      <dgm:t>
        <a:bodyPr/>
        <a:lstStyle/>
        <a:p>
          <a:endParaRPr lang="en-US"/>
        </a:p>
      </dgm:t>
    </dgm:pt>
    <dgm:pt modelId="{C50A8E46-1991-5F40-ABAE-E0DAF8698560}">
      <dgm:prSet phldrT="[Text]"/>
      <dgm:spPr/>
      <dgm:t>
        <a:bodyPr/>
        <a:lstStyle/>
        <a:p>
          <a:r>
            <a:rPr lang="en-US" dirty="0" smtClean="0"/>
            <a:t>Is outcome narrow enough to be accomplished through program?</a:t>
          </a:r>
          <a:endParaRPr lang="en-US" dirty="0"/>
        </a:p>
      </dgm:t>
    </dgm:pt>
    <dgm:pt modelId="{718F041C-285B-FE44-9084-C8CC19EDD5C6}" type="parTrans" cxnId="{7320D423-E22C-B246-B2DF-C5E3F79124B7}">
      <dgm:prSet/>
      <dgm:spPr/>
      <dgm:t>
        <a:bodyPr/>
        <a:lstStyle/>
        <a:p>
          <a:endParaRPr lang="en-US"/>
        </a:p>
      </dgm:t>
    </dgm:pt>
    <dgm:pt modelId="{748F1D50-9D9B-5446-BEF8-5050706C16C5}" type="sibTrans" cxnId="{7320D423-E22C-B246-B2DF-C5E3F79124B7}">
      <dgm:prSet/>
      <dgm:spPr/>
      <dgm:t>
        <a:bodyPr/>
        <a:lstStyle/>
        <a:p>
          <a:endParaRPr lang="en-US"/>
        </a:p>
      </dgm:t>
    </dgm:pt>
    <dgm:pt modelId="{7F26414D-8732-E940-BDEF-9514BE1E33D0}">
      <dgm:prSet phldrT="[Text]"/>
      <dgm:spPr/>
      <dgm:t>
        <a:bodyPr/>
        <a:lstStyle/>
        <a:p>
          <a:r>
            <a:rPr lang="en-US" dirty="0" smtClean="0"/>
            <a:t>Does it focus on a single competency?</a:t>
          </a:r>
          <a:endParaRPr lang="en-US" dirty="0"/>
        </a:p>
      </dgm:t>
    </dgm:pt>
    <dgm:pt modelId="{78C96B8D-BB92-5C44-97F0-7767B690BABD}" type="parTrans" cxnId="{F4881844-CD43-9446-A53E-9AA6552BCE54}">
      <dgm:prSet/>
      <dgm:spPr/>
      <dgm:t>
        <a:bodyPr/>
        <a:lstStyle/>
        <a:p>
          <a:endParaRPr lang="en-US"/>
        </a:p>
      </dgm:t>
    </dgm:pt>
    <dgm:pt modelId="{FC658BD8-CF6F-2D40-B4A7-0FFF710957AB}" type="sibTrans" cxnId="{F4881844-CD43-9446-A53E-9AA6552BCE54}">
      <dgm:prSet/>
      <dgm:spPr/>
      <dgm:t>
        <a:bodyPr/>
        <a:lstStyle/>
        <a:p>
          <a:endParaRPr lang="en-US"/>
        </a:p>
      </dgm:t>
    </dgm:pt>
    <dgm:pt modelId="{B0D96E43-EF4D-5F4B-9070-891A97E76243}">
      <dgm:prSet phldrT="[Text]"/>
      <dgm:spPr/>
      <dgm:t>
        <a:bodyPr/>
        <a:lstStyle/>
        <a:p>
          <a:r>
            <a:rPr lang="en-US" dirty="0" smtClean="0"/>
            <a:t>Understandable</a:t>
          </a:r>
          <a:endParaRPr lang="en-US" dirty="0"/>
        </a:p>
      </dgm:t>
    </dgm:pt>
    <dgm:pt modelId="{B916E506-8F8A-774D-924D-8BF17AEC52D8}" type="parTrans" cxnId="{785FF9CA-1A53-1144-A9E2-30B9780F4FF9}">
      <dgm:prSet/>
      <dgm:spPr/>
      <dgm:t>
        <a:bodyPr/>
        <a:lstStyle/>
        <a:p>
          <a:endParaRPr lang="en-US"/>
        </a:p>
      </dgm:t>
    </dgm:pt>
    <dgm:pt modelId="{8F49FD9D-8E53-8344-BD60-790B1DA8BFB4}" type="sibTrans" cxnId="{785FF9CA-1A53-1144-A9E2-30B9780F4FF9}">
      <dgm:prSet/>
      <dgm:spPr/>
      <dgm:t>
        <a:bodyPr/>
        <a:lstStyle/>
        <a:p>
          <a:endParaRPr lang="en-US"/>
        </a:p>
      </dgm:t>
    </dgm:pt>
    <dgm:pt modelId="{C9CA2535-D33C-2C43-AE59-00CC562702CA}">
      <dgm:prSet phldrT="[Text]"/>
      <dgm:spPr/>
      <dgm:t>
        <a:bodyPr/>
        <a:lstStyle/>
        <a:p>
          <a:r>
            <a:rPr lang="en-US" dirty="0" smtClean="0"/>
            <a:t>Are students able to understand what you want them to achieve?</a:t>
          </a:r>
          <a:endParaRPr lang="en-US" dirty="0"/>
        </a:p>
      </dgm:t>
    </dgm:pt>
    <dgm:pt modelId="{E50374A0-456B-BC4D-8999-36F97933D703}" type="parTrans" cxnId="{D5097629-2804-6441-B4DD-00BE4409C980}">
      <dgm:prSet/>
      <dgm:spPr/>
      <dgm:t>
        <a:bodyPr/>
        <a:lstStyle/>
        <a:p>
          <a:endParaRPr lang="en-US"/>
        </a:p>
      </dgm:t>
    </dgm:pt>
    <dgm:pt modelId="{00AED39A-A92E-944C-A85B-A62EF9AEA8E4}" type="sibTrans" cxnId="{D5097629-2804-6441-B4DD-00BE4409C980}">
      <dgm:prSet/>
      <dgm:spPr/>
      <dgm:t>
        <a:bodyPr/>
        <a:lstStyle/>
        <a:p>
          <a:endParaRPr lang="en-US"/>
        </a:p>
      </dgm:t>
    </dgm:pt>
    <dgm:pt modelId="{96B64C86-7168-5B4A-A8DB-BF9D2A5DD380}">
      <dgm:prSet phldrT="[Text]"/>
      <dgm:spPr/>
      <dgm:t>
        <a:bodyPr/>
        <a:lstStyle/>
        <a:p>
          <a:r>
            <a:rPr lang="en-US" dirty="0" smtClean="0"/>
            <a:t>Aligned with the field</a:t>
          </a:r>
          <a:endParaRPr lang="en-US" dirty="0"/>
        </a:p>
      </dgm:t>
    </dgm:pt>
    <dgm:pt modelId="{62A88539-F644-2C45-8FA5-388A0D007E48}" type="parTrans" cxnId="{228D7F40-6C54-B94B-866E-BF8ADB0DF332}">
      <dgm:prSet/>
      <dgm:spPr/>
      <dgm:t>
        <a:bodyPr/>
        <a:lstStyle/>
        <a:p>
          <a:endParaRPr lang="en-US"/>
        </a:p>
      </dgm:t>
    </dgm:pt>
    <dgm:pt modelId="{035299B3-E13E-5948-B311-797E4C1EACE4}" type="sibTrans" cxnId="{228D7F40-6C54-B94B-866E-BF8ADB0DF332}">
      <dgm:prSet/>
      <dgm:spPr/>
      <dgm:t>
        <a:bodyPr/>
        <a:lstStyle/>
        <a:p>
          <a:endParaRPr lang="en-US"/>
        </a:p>
      </dgm:t>
    </dgm:pt>
    <dgm:pt modelId="{5D6AFEAE-7004-F54F-9F33-36E966DB2069}">
      <dgm:prSet phldrT="[Text]"/>
      <dgm:spPr/>
      <dgm:t>
        <a:bodyPr/>
        <a:lstStyle/>
        <a:p>
          <a:r>
            <a:rPr lang="en-US" dirty="0" smtClean="0"/>
            <a:t>Is the outcome something that a graduate in your field would be expected to do?</a:t>
          </a:r>
          <a:endParaRPr lang="en-US" dirty="0"/>
        </a:p>
      </dgm:t>
    </dgm:pt>
    <dgm:pt modelId="{BE7A250A-4FE9-0A45-BAFC-4BB0EAEE1100}" type="parTrans" cxnId="{5AAAFCB5-618E-1B40-A5F2-04375E9C31FB}">
      <dgm:prSet/>
      <dgm:spPr/>
      <dgm:t>
        <a:bodyPr/>
        <a:lstStyle/>
        <a:p>
          <a:endParaRPr lang="en-US"/>
        </a:p>
      </dgm:t>
    </dgm:pt>
    <dgm:pt modelId="{DC1F49EE-B8C7-554D-9AF7-99031BB0C456}" type="sibTrans" cxnId="{5AAAFCB5-618E-1B40-A5F2-04375E9C31FB}">
      <dgm:prSet/>
      <dgm:spPr/>
      <dgm:t>
        <a:bodyPr/>
        <a:lstStyle/>
        <a:p>
          <a:endParaRPr lang="en-US"/>
        </a:p>
      </dgm:t>
    </dgm:pt>
    <dgm:pt modelId="{E4240F73-5797-144C-9A02-7DC760B846DA}">
      <dgm:prSet/>
      <dgm:spPr/>
      <dgm:t>
        <a:bodyPr/>
        <a:lstStyle/>
        <a:p>
          <a:r>
            <a:rPr lang="en-US" dirty="0" smtClean="0"/>
            <a:t>Measurable</a:t>
          </a:r>
          <a:endParaRPr lang="en-US" dirty="0"/>
        </a:p>
      </dgm:t>
    </dgm:pt>
    <dgm:pt modelId="{064618F3-884A-ED4A-926F-CF201B6C5EAE}" type="parTrans" cxnId="{3B7BC00F-D385-684D-9686-DF205A8CFF7E}">
      <dgm:prSet/>
      <dgm:spPr/>
      <dgm:t>
        <a:bodyPr/>
        <a:lstStyle/>
        <a:p>
          <a:endParaRPr lang="en-US"/>
        </a:p>
      </dgm:t>
    </dgm:pt>
    <dgm:pt modelId="{13AA8E33-795A-DE46-9855-F7AEA7B15355}" type="sibTrans" cxnId="{3B7BC00F-D385-684D-9686-DF205A8CFF7E}">
      <dgm:prSet/>
      <dgm:spPr/>
      <dgm:t>
        <a:bodyPr/>
        <a:lstStyle/>
        <a:p>
          <a:endParaRPr lang="en-US"/>
        </a:p>
      </dgm:t>
    </dgm:pt>
    <dgm:pt modelId="{90CA6C13-5F82-B64F-AE0B-45F25E1D3EB7}">
      <dgm:prSet/>
      <dgm:spPr/>
      <dgm:t>
        <a:bodyPr/>
        <a:lstStyle/>
        <a:p>
          <a:r>
            <a:rPr lang="en-US" dirty="0" smtClean="0"/>
            <a:t>How will students demonstrate their learning?</a:t>
          </a:r>
          <a:endParaRPr lang="en-US" dirty="0"/>
        </a:p>
      </dgm:t>
    </dgm:pt>
    <dgm:pt modelId="{9D121E25-7CA6-E644-9BB6-339FA4091BAC}" type="parTrans" cxnId="{E4EE409D-DA95-014E-B885-745611A0E71A}">
      <dgm:prSet/>
      <dgm:spPr/>
      <dgm:t>
        <a:bodyPr/>
        <a:lstStyle/>
        <a:p>
          <a:endParaRPr lang="en-US"/>
        </a:p>
      </dgm:t>
    </dgm:pt>
    <dgm:pt modelId="{609AC90E-54E1-3946-BA18-5B42B0A6130A}" type="sibTrans" cxnId="{E4EE409D-DA95-014E-B885-745611A0E71A}">
      <dgm:prSet/>
      <dgm:spPr/>
      <dgm:t>
        <a:bodyPr/>
        <a:lstStyle/>
        <a:p>
          <a:endParaRPr lang="en-US"/>
        </a:p>
      </dgm:t>
    </dgm:pt>
    <dgm:pt modelId="{3195C4AA-E89D-F141-A59D-9584E364E464}">
      <dgm:prSet/>
      <dgm:spPr/>
      <dgm:t>
        <a:bodyPr/>
        <a:lstStyle/>
        <a:p>
          <a:r>
            <a:rPr lang="en-US" dirty="0" smtClean="0"/>
            <a:t>How will you measure whether students achieve outcome?</a:t>
          </a:r>
          <a:endParaRPr lang="en-US" dirty="0"/>
        </a:p>
      </dgm:t>
    </dgm:pt>
    <dgm:pt modelId="{5ABDCC6C-60FE-3B41-8C9E-68579E6AECC0}" type="parTrans" cxnId="{404AFCFA-BD8B-6A49-877A-2B6A6396CCE2}">
      <dgm:prSet/>
      <dgm:spPr/>
      <dgm:t>
        <a:bodyPr/>
        <a:lstStyle/>
        <a:p>
          <a:endParaRPr lang="en-US"/>
        </a:p>
      </dgm:t>
    </dgm:pt>
    <dgm:pt modelId="{B3E7DDD9-A726-8C48-AE42-A634BEC1C9BE}" type="sibTrans" cxnId="{404AFCFA-BD8B-6A49-877A-2B6A6396CCE2}">
      <dgm:prSet/>
      <dgm:spPr/>
      <dgm:t>
        <a:bodyPr/>
        <a:lstStyle/>
        <a:p>
          <a:endParaRPr lang="en-US"/>
        </a:p>
      </dgm:t>
    </dgm:pt>
    <dgm:pt modelId="{3B8CF9B9-DCBB-6143-B9E2-542613189934}">
      <dgm:prSet/>
      <dgm:spPr/>
      <dgm:t>
        <a:bodyPr/>
        <a:lstStyle/>
        <a:p>
          <a:r>
            <a:rPr lang="en-US" dirty="0" smtClean="0"/>
            <a:t>Demonstrable/Operational</a:t>
          </a:r>
          <a:endParaRPr lang="en-US" dirty="0"/>
        </a:p>
      </dgm:t>
    </dgm:pt>
    <dgm:pt modelId="{C922817D-20C9-1E4C-8270-31B2106981EC}" type="sibTrans" cxnId="{775AE4CB-EFEF-D645-9C05-EEA7F81F49F3}">
      <dgm:prSet/>
      <dgm:spPr/>
      <dgm:t>
        <a:bodyPr/>
        <a:lstStyle/>
        <a:p>
          <a:endParaRPr lang="en-US"/>
        </a:p>
      </dgm:t>
    </dgm:pt>
    <dgm:pt modelId="{E2543070-0C42-1049-84FC-7335BCF32372}" type="parTrans" cxnId="{775AE4CB-EFEF-D645-9C05-EEA7F81F49F3}">
      <dgm:prSet/>
      <dgm:spPr/>
      <dgm:t>
        <a:bodyPr/>
        <a:lstStyle/>
        <a:p>
          <a:endParaRPr lang="en-US"/>
        </a:p>
      </dgm:t>
    </dgm:pt>
    <dgm:pt modelId="{05A55D40-62E1-594E-BDD0-A9F0F5F56F77}" type="pres">
      <dgm:prSet presAssocID="{647F23A9-75D5-F941-87D7-922FD15AF8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74F9EC-773B-9341-980C-60944AAD4CCD}" type="pres">
      <dgm:prSet presAssocID="{AE752302-3CFE-6C46-A2BE-F1EEB4E874A3}" presName="linNode" presStyleCnt="0"/>
      <dgm:spPr/>
    </dgm:pt>
    <dgm:pt modelId="{19F0F70B-45F3-4140-9CCF-E92579A41833}" type="pres">
      <dgm:prSet presAssocID="{AE752302-3CFE-6C46-A2BE-F1EEB4E874A3}" presName="parentText" presStyleLbl="node1" presStyleIdx="0" presStyleCnt="5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F0832-1C1B-EA4C-860C-901B8E5DA074}" type="pres">
      <dgm:prSet presAssocID="{AE752302-3CFE-6C46-A2BE-F1EEB4E874A3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B446E-E04D-F241-9C90-035E5E82EDA1}" type="pres">
      <dgm:prSet presAssocID="{D080C544-DBD9-EF4E-BED2-1F1660EA9EEE}" presName="sp" presStyleCnt="0"/>
      <dgm:spPr/>
    </dgm:pt>
    <dgm:pt modelId="{B45E2229-9BBD-7B42-AAFE-C396A739265B}" type="pres">
      <dgm:prSet presAssocID="{3B8CF9B9-DCBB-6143-B9E2-542613189934}" presName="linNode" presStyleCnt="0"/>
      <dgm:spPr/>
    </dgm:pt>
    <dgm:pt modelId="{4D2F0DF5-BEEF-614B-9F79-6C759D9DF4C7}" type="pres">
      <dgm:prSet presAssocID="{3B8CF9B9-DCBB-6143-B9E2-542613189934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36518-37E6-5446-AEBA-5A6AB4B54C1D}" type="pres">
      <dgm:prSet presAssocID="{3B8CF9B9-DCBB-6143-B9E2-542613189934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7AD17-B22C-834F-A39D-0C313820795D}" type="pres">
      <dgm:prSet presAssocID="{C922817D-20C9-1E4C-8270-31B2106981EC}" presName="sp" presStyleCnt="0"/>
      <dgm:spPr/>
    </dgm:pt>
    <dgm:pt modelId="{854515F4-5495-8B4D-8C3A-58CFF419B09B}" type="pres">
      <dgm:prSet presAssocID="{E4240F73-5797-144C-9A02-7DC760B846DA}" presName="linNode" presStyleCnt="0"/>
      <dgm:spPr/>
    </dgm:pt>
    <dgm:pt modelId="{1712C2AE-E40F-6F47-A38C-7C638E4F936B}" type="pres">
      <dgm:prSet presAssocID="{E4240F73-5797-144C-9A02-7DC760B846DA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F4746-7EB1-CC48-BB3E-4C959A507D79}" type="pres">
      <dgm:prSet presAssocID="{E4240F73-5797-144C-9A02-7DC760B846DA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095F4-735A-C148-9C76-D965ED8EDF07}" type="pres">
      <dgm:prSet presAssocID="{13AA8E33-795A-DE46-9855-F7AEA7B15355}" presName="sp" presStyleCnt="0"/>
      <dgm:spPr/>
    </dgm:pt>
    <dgm:pt modelId="{8FE8D81F-B2A6-0D4A-88A4-039F6695D283}" type="pres">
      <dgm:prSet presAssocID="{B0D96E43-EF4D-5F4B-9070-891A97E76243}" presName="linNode" presStyleCnt="0"/>
      <dgm:spPr/>
    </dgm:pt>
    <dgm:pt modelId="{661C9E26-67B8-3B43-92B9-476E1DFB6A21}" type="pres">
      <dgm:prSet presAssocID="{B0D96E43-EF4D-5F4B-9070-891A97E76243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6C1B6-F736-6C47-98BD-FFF08172E846}" type="pres">
      <dgm:prSet presAssocID="{B0D96E43-EF4D-5F4B-9070-891A97E76243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D0F2C-0E94-0B4F-A406-2AD7FF591A08}" type="pres">
      <dgm:prSet presAssocID="{8F49FD9D-8E53-8344-BD60-790B1DA8BFB4}" presName="sp" presStyleCnt="0"/>
      <dgm:spPr/>
    </dgm:pt>
    <dgm:pt modelId="{0BBA2E4B-D08D-C04E-AC69-E6C4795040C1}" type="pres">
      <dgm:prSet presAssocID="{96B64C86-7168-5B4A-A8DB-BF9D2A5DD380}" presName="linNode" presStyleCnt="0"/>
      <dgm:spPr/>
    </dgm:pt>
    <dgm:pt modelId="{E2862F13-28C6-B443-8E85-4ACCC9C72B76}" type="pres">
      <dgm:prSet presAssocID="{96B64C86-7168-5B4A-A8DB-BF9D2A5DD380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681B9-DD71-8146-882C-7F63AD7E3C3C}" type="pres">
      <dgm:prSet presAssocID="{96B64C86-7168-5B4A-A8DB-BF9D2A5DD380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4AFCFA-BD8B-6A49-877A-2B6A6396CCE2}" srcId="{E4240F73-5797-144C-9A02-7DC760B846DA}" destId="{3195C4AA-E89D-F141-A59D-9584E364E464}" srcOrd="0" destOrd="0" parTransId="{5ABDCC6C-60FE-3B41-8C9E-68579E6AECC0}" sibTransId="{B3E7DDD9-A726-8C48-AE42-A634BEC1C9BE}"/>
    <dgm:cxn modelId="{AB89188E-48F4-4E01-A539-CD7D45359E75}" type="presOf" srcId="{7F26414D-8732-E940-BDEF-9514BE1E33D0}" destId="{B08F0832-1C1B-EA4C-860C-901B8E5DA074}" srcOrd="0" destOrd="1" presId="urn:microsoft.com/office/officeart/2005/8/layout/vList5"/>
    <dgm:cxn modelId="{A9AB3D17-CC02-45F5-A54B-1C0E9913B4F4}" type="presOf" srcId="{647F23A9-75D5-F941-87D7-922FD15AF8C1}" destId="{05A55D40-62E1-594E-BDD0-A9F0F5F56F77}" srcOrd="0" destOrd="0" presId="urn:microsoft.com/office/officeart/2005/8/layout/vList5"/>
    <dgm:cxn modelId="{09B81F5E-6D9D-4D25-866D-F5C4CCACE9C4}" type="presOf" srcId="{E4240F73-5797-144C-9A02-7DC760B846DA}" destId="{1712C2AE-E40F-6F47-A38C-7C638E4F936B}" srcOrd="0" destOrd="0" presId="urn:microsoft.com/office/officeart/2005/8/layout/vList5"/>
    <dgm:cxn modelId="{1B6A35D4-2E01-4BC0-BCEB-F7AAEC575C00}" type="presOf" srcId="{5D6AFEAE-7004-F54F-9F33-36E966DB2069}" destId="{8EE681B9-DD71-8146-882C-7F63AD7E3C3C}" srcOrd="0" destOrd="0" presId="urn:microsoft.com/office/officeart/2005/8/layout/vList5"/>
    <dgm:cxn modelId="{90C49A83-5F22-4640-A3B6-49F3E974F2B3}" type="presOf" srcId="{90CA6C13-5F82-B64F-AE0B-45F25E1D3EB7}" destId="{5DE36518-37E6-5446-AEBA-5A6AB4B54C1D}" srcOrd="0" destOrd="0" presId="urn:microsoft.com/office/officeart/2005/8/layout/vList5"/>
    <dgm:cxn modelId="{775AE4CB-EFEF-D645-9C05-EEA7F81F49F3}" srcId="{647F23A9-75D5-F941-87D7-922FD15AF8C1}" destId="{3B8CF9B9-DCBB-6143-B9E2-542613189934}" srcOrd="1" destOrd="0" parTransId="{E2543070-0C42-1049-84FC-7335BCF32372}" sibTransId="{C922817D-20C9-1E4C-8270-31B2106981EC}"/>
    <dgm:cxn modelId="{228D7F40-6C54-B94B-866E-BF8ADB0DF332}" srcId="{647F23A9-75D5-F941-87D7-922FD15AF8C1}" destId="{96B64C86-7168-5B4A-A8DB-BF9D2A5DD380}" srcOrd="4" destOrd="0" parTransId="{62A88539-F644-2C45-8FA5-388A0D007E48}" sibTransId="{035299B3-E13E-5948-B311-797E4C1EACE4}"/>
    <dgm:cxn modelId="{E4EE409D-DA95-014E-B885-745611A0E71A}" srcId="{3B8CF9B9-DCBB-6143-B9E2-542613189934}" destId="{90CA6C13-5F82-B64F-AE0B-45F25E1D3EB7}" srcOrd="0" destOrd="0" parTransId="{9D121E25-7CA6-E644-9BB6-339FA4091BAC}" sibTransId="{609AC90E-54E1-3946-BA18-5B42B0A6130A}"/>
    <dgm:cxn modelId="{3BB852B0-76D0-41DE-850F-F1C66094026D}" type="presOf" srcId="{B0D96E43-EF4D-5F4B-9070-891A97E76243}" destId="{661C9E26-67B8-3B43-92B9-476E1DFB6A21}" srcOrd="0" destOrd="0" presId="urn:microsoft.com/office/officeart/2005/8/layout/vList5"/>
    <dgm:cxn modelId="{56182AB7-869D-4B29-AD69-F901925183E4}" type="presOf" srcId="{AE752302-3CFE-6C46-A2BE-F1EEB4E874A3}" destId="{19F0F70B-45F3-4140-9CCF-E92579A41833}" srcOrd="0" destOrd="0" presId="urn:microsoft.com/office/officeart/2005/8/layout/vList5"/>
    <dgm:cxn modelId="{7320D423-E22C-B246-B2DF-C5E3F79124B7}" srcId="{AE752302-3CFE-6C46-A2BE-F1EEB4E874A3}" destId="{C50A8E46-1991-5F40-ABAE-E0DAF8698560}" srcOrd="0" destOrd="0" parTransId="{718F041C-285B-FE44-9084-C8CC19EDD5C6}" sibTransId="{748F1D50-9D9B-5446-BEF8-5050706C16C5}"/>
    <dgm:cxn modelId="{62C129F6-E5C0-46E9-A211-8CB7DBD9E4D4}" type="presOf" srcId="{96B64C86-7168-5B4A-A8DB-BF9D2A5DD380}" destId="{E2862F13-28C6-B443-8E85-4ACCC9C72B76}" srcOrd="0" destOrd="0" presId="urn:microsoft.com/office/officeart/2005/8/layout/vList5"/>
    <dgm:cxn modelId="{5AAAFCB5-618E-1B40-A5F2-04375E9C31FB}" srcId="{96B64C86-7168-5B4A-A8DB-BF9D2A5DD380}" destId="{5D6AFEAE-7004-F54F-9F33-36E966DB2069}" srcOrd="0" destOrd="0" parTransId="{BE7A250A-4FE9-0A45-BAFC-4BB0EAEE1100}" sibTransId="{DC1F49EE-B8C7-554D-9AF7-99031BB0C456}"/>
    <dgm:cxn modelId="{432864D5-E904-4B7B-B6E7-B4EA80CD297D}" type="presOf" srcId="{3195C4AA-E89D-F141-A59D-9584E364E464}" destId="{948F4746-7EB1-CC48-BB3E-4C959A507D79}" srcOrd="0" destOrd="0" presId="urn:microsoft.com/office/officeart/2005/8/layout/vList5"/>
    <dgm:cxn modelId="{AC1D5F0D-DFC1-A248-854B-891753D1DC78}" srcId="{647F23A9-75D5-F941-87D7-922FD15AF8C1}" destId="{AE752302-3CFE-6C46-A2BE-F1EEB4E874A3}" srcOrd="0" destOrd="0" parTransId="{19C5D82A-6870-F342-9C5A-7D5D42F5684E}" sibTransId="{D080C544-DBD9-EF4E-BED2-1F1660EA9EEE}"/>
    <dgm:cxn modelId="{785FF9CA-1A53-1144-A9E2-30B9780F4FF9}" srcId="{647F23A9-75D5-F941-87D7-922FD15AF8C1}" destId="{B0D96E43-EF4D-5F4B-9070-891A97E76243}" srcOrd="3" destOrd="0" parTransId="{B916E506-8F8A-774D-924D-8BF17AEC52D8}" sibTransId="{8F49FD9D-8E53-8344-BD60-790B1DA8BFB4}"/>
    <dgm:cxn modelId="{D1DDAC54-5BAF-4059-9FB2-55FC4357B519}" type="presOf" srcId="{3B8CF9B9-DCBB-6143-B9E2-542613189934}" destId="{4D2F0DF5-BEEF-614B-9F79-6C759D9DF4C7}" srcOrd="0" destOrd="0" presId="urn:microsoft.com/office/officeart/2005/8/layout/vList5"/>
    <dgm:cxn modelId="{D5097629-2804-6441-B4DD-00BE4409C980}" srcId="{B0D96E43-EF4D-5F4B-9070-891A97E76243}" destId="{C9CA2535-D33C-2C43-AE59-00CC562702CA}" srcOrd="0" destOrd="0" parTransId="{E50374A0-456B-BC4D-8999-36F97933D703}" sibTransId="{00AED39A-A92E-944C-A85B-A62EF9AEA8E4}"/>
    <dgm:cxn modelId="{F4881844-CD43-9446-A53E-9AA6552BCE54}" srcId="{AE752302-3CFE-6C46-A2BE-F1EEB4E874A3}" destId="{7F26414D-8732-E940-BDEF-9514BE1E33D0}" srcOrd="1" destOrd="0" parTransId="{78C96B8D-BB92-5C44-97F0-7767B690BABD}" sibTransId="{FC658BD8-CF6F-2D40-B4A7-0FFF710957AB}"/>
    <dgm:cxn modelId="{4D8D2344-E8E5-4968-AB17-86F7D51D5AFF}" type="presOf" srcId="{C50A8E46-1991-5F40-ABAE-E0DAF8698560}" destId="{B08F0832-1C1B-EA4C-860C-901B8E5DA074}" srcOrd="0" destOrd="0" presId="urn:microsoft.com/office/officeart/2005/8/layout/vList5"/>
    <dgm:cxn modelId="{3B7BC00F-D385-684D-9686-DF205A8CFF7E}" srcId="{647F23A9-75D5-F941-87D7-922FD15AF8C1}" destId="{E4240F73-5797-144C-9A02-7DC760B846DA}" srcOrd="2" destOrd="0" parTransId="{064618F3-884A-ED4A-926F-CF201B6C5EAE}" sibTransId="{13AA8E33-795A-DE46-9855-F7AEA7B15355}"/>
    <dgm:cxn modelId="{F3FD2DF6-131B-448D-B872-67B21E452994}" type="presOf" srcId="{C9CA2535-D33C-2C43-AE59-00CC562702CA}" destId="{9FE6C1B6-F736-6C47-98BD-FFF08172E846}" srcOrd="0" destOrd="0" presId="urn:microsoft.com/office/officeart/2005/8/layout/vList5"/>
    <dgm:cxn modelId="{17DAB981-91F3-4757-B600-DA07D2096DD2}" type="presParOf" srcId="{05A55D40-62E1-594E-BDD0-A9F0F5F56F77}" destId="{1A74F9EC-773B-9341-980C-60944AAD4CCD}" srcOrd="0" destOrd="0" presId="urn:microsoft.com/office/officeart/2005/8/layout/vList5"/>
    <dgm:cxn modelId="{114FB43C-5E36-4DCC-851C-465FD25CCF0E}" type="presParOf" srcId="{1A74F9EC-773B-9341-980C-60944AAD4CCD}" destId="{19F0F70B-45F3-4140-9CCF-E92579A41833}" srcOrd="0" destOrd="0" presId="urn:microsoft.com/office/officeart/2005/8/layout/vList5"/>
    <dgm:cxn modelId="{D99EC3D8-B2CA-4261-8403-CB810ED3B4E5}" type="presParOf" srcId="{1A74F9EC-773B-9341-980C-60944AAD4CCD}" destId="{B08F0832-1C1B-EA4C-860C-901B8E5DA074}" srcOrd="1" destOrd="0" presId="urn:microsoft.com/office/officeart/2005/8/layout/vList5"/>
    <dgm:cxn modelId="{35C7940D-341F-44CE-B866-482A23FB654F}" type="presParOf" srcId="{05A55D40-62E1-594E-BDD0-A9F0F5F56F77}" destId="{E5FB446E-E04D-F241-9C90-035E5E82EDA1}" srcOrd="1" destOrd="0" presId="urn:microsoft.com/office/officeart/2005/8/layout/vList5"/>
    <dgm:cxn modelId="{0B163F8E-A490-4346-903B-C3F9444156E7}" type="presParOf" srcId="{05A55D40-62E1-594E-BDD0-A9F0F5F56F77}" destId="{B45E2229-9BBD-7B42-AAFE-C396A739265B}" srcOrd="2" destOrd="0" presId="urn:microsoft.com/office/officeart/2005/8/layout/vList5"/>
    <dgm:cxn modelId="{DDAA3ED7-0C2B-4B56-9698-76F0100DD47B}" type="presParOf" srcId="{B45E2229-9BBD-7B42-AAFE-C396A739265B}" destId="{4D2F0DF5-BEEF-614B-9F79-6C759D9DF4C7}" srcOrd="0" destOrd="0" presId="urn:microsoft.com/office/officeart/2005/8/layout/vList5"/>
    <dgm:cxn modelId="{42B879E9-95C5-4A2B-88FF-D37D9D9C60DC}" type="presParOf" srcId="{B45E2229-9BBD-7B42-AAFE-C396A739265B}" destId="{5DE36518-37E6-5446-AEBA-5A6AB4B54C1D}" srcOrd="1" destOrd="0" presId="urn:microsoft.com/office/officeart/2005/8/layout/vList5"/>
    <dgm:cxn modelId="{EEB96A7B-1773-4BFD-9751-0AC3CEDC6EA6}" type="presParOf" srcId="{05A55D40-62E1-594E-BDD0-A9F0F5F56F77}" destId="{4097AD17-B22C-834F-A39D-0C313820795D}" srcOrd="3" destOrd="0" presId="urn:microsoft.com/office/officeart/2005/8/layout/vList5"/>
    <dgm:cxn modelId="{30ECF416-2131-4BF3-B000-279974444584}" type="presParOf" srcId="{05A55D40-62E1-594E-BDD0-A9F0F5F56F77}" destId="{854515F4-5495-8B4D-8C3A-58CFF419B09B}" srcOrd="4" destOrd="0" presId="urn:microsoft.com/office/officeart/2005/8/layout/vList5"/>
    <dgm:cxn modelId="{C6D31AE3-2134-4897-95E9-6550A3D500FF}" type="presParOf" srcId="{854515F4-5495-8B4D-8C3A-58CFF419B09B}" destId="{1712C2AE-E40F-6F47-A38C-7C638E4F936B}" srcOrd="0" destOrd="0" presId="urn:microsoft.com/office/officeart/2005/8/layout/vList5"/>
    <dgm:cxn modelId="{5480ADA8-6F86-421A-96D4-ECCC6004B733}" type="presParOf" srcId="{854515F4-5495-8B4D-8C3A-58CFF419B09B}" destId="{948F4746-7EB1-CC48-BB3E-4C959A507D79}" srcOrd="1" destOrd="0" presId="urn:microsoft.com/office/officeart/2005/8/layout/vList5"/>
    <dgm:cxn modelId="{FC3E7065-BF63-4AE6-9046-41195C2FBF91}" type="presParOf" srcId="{05A55D40-62E1-594E-BDD0-A9F0F5F56F77}" destId="{688095F4-735A-C148-9C76-D965ED8EDF07}" srcOrd="5" destOrd="0" presId="urn:microsoft.com/office/officeart/2005/8/layout/vList5"/>
    <dgm:cxn modelId="{F0EA7493-9F6F-4812-A7C1-EA54C502E88D}" type="presParOf" srcId="{05A55D40-62E1-594E-BDD0-A9F0F5F56F77}" destId="{8FE8D81F-B2A6-0D4A-88A4-039F6695D283}" srcOrd="6" destOrd="0" presId="urn:microsoft.com/office/officeart/2005/8/layout/vList5"/>
    <dgm:cxn modelId="{88143F3E-E3FA-4EDE-BD85-FD3A50B710D1}" type="presParOf" srcId="{8FE8D81F-B2A6-0D4A-88A4-039F6695D283}" destId="{661C9E26-67B8-3B43-92B9-476E1DFB6A21}" srcOrd="0" destOrd="0" presId="urn:microsoft.com/office/officeart/2005/8/layout/vList5"/>
    <dgm:cxn modelId="{8E49AC88-F3A8-4030-84CE-9AD5E01BABCF}" type="presParOf" srcId="{8FE8D81F-B2A6-0D4A-88A4-039F6695D283}" destId="{9FE6C1B6-F736-6C47-98BD-FFF08172E846}" srcOrd="1" destOrd="0" presId="urn:microsoft.com/office/officeart/2005/8/layout/vList5"/>
    <dgm:cxn modelId="{56EF111D-C93E-4C30-8920-571D5146DF83}" type="presParOf" srcId="{05A55D40-62E1-594E-BDD0-A9F0F5F56F77}" destId="{709D0F2C-0E94-0B4F-A406-2AD7FF591A08}" srcOrd="7" destOrd="0" presId="urn:microsoft.com/office/officeart/2005/8/layout/vList5"/>
    <dgm:cxn modelId="{18AFA636-3033-466B-93BB-76DBCFF66F06}" type="presParOf" srcId="{05A55D40-62E1-594E-BDD0-A9F0F5F56F77}" destId="{0BBA2E4B-D08D-C04E-AC69-E6C4795040C1}" srcOrd="8" destOrd="0" presId="urn:microsoft.com/office/officeart/2005/8/layout/vList5"/>
    <dgm:cxn modelId="{6DC022A9-94D2-4F8D-BAFD-F600392D15E9}" type="presParOf" srcId="{0BBA2E4B-D08D-C04E-AC69-E6C4795040C1}" destId="{E2862F13-28C6-B443-8E85-4ACCC9C72B76}" srcOrd="0" destOrd="0" presId="urn:microsoft.com/office/officeart/2005/8/layout/vList5"/>
    <dgm:cxn modelId="{733EF0BF-F328-4346-997E-76CE10AF1E0A}" type="presParOf" srcId="{0BBA2E4B-D08D-C04E-AC69-E6C4795040C1}" destId="{8EE681B9-DD71-8146-882C-7F63AD7E3C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F0832-1C1B-EA4C-860C-901B8E5DA074}">
      <dsp:nvSpPr>
        <dsp:cNvPr id="0" name=""/>
        <dsp:cNvSpPr/>
      </dsp:nvSpPr>
      <dsp:spPr>
        <a:xfrm rot="5400000">
          <a:off x="4599499" y="-1994604"/>
          <a:ext cx="432708" cy="45325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Is outcome narrow enough to be accomplished through program?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Does it focus on a single competency?</a:t>
          </a:r>
          <a:endParaRPr lang="en-US" sz="1100" kern="1200" dirty="0"/>
        </a:p>
      </dsp:txBody>
      <dsp:txXfrm rot="-5400000">
        <a:off x="2549570" y="76448"/>
        <a:ext cx="4511445" cy="390462"/>
      </dsp:txXfrm>
    </dsp:sp>
    <dsp:sp modelId="{19F0F70B-45F3-4140-9CCF-E92579A41833}">
      <dsp:nvSpPr>
        <dsp:cNvPr id="0" name=""/>
        <dsp:cNvSpPr/>
      </dsp:nvSpPr>
      <dsp:spPr>
        <a:xfrm>
          <a:off x="0" y="0"/>
          <a:ext cx="2549569" cy="54088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Specific</a:t>
          </a:r>
          <a:endParaRPr lang="en-US" sz="1400" kern="1200" dirty="0"/>
        </a:p>
      </dsp:txBody>
      <dsp:txXfrm>
        <a:off x="26404" y="26404"/>
        <a:ext cx="2496761" cy="488078"/>
      </dsp:txXfrm>
    </dsp:sp>
    <dsp:sp modelId="{5DE36518-37E6-5446-AEBA-5A6AB4B54C1D}">
      <dsp:nvSpPr>
        <dsp:cNvPr id="0" name=""/>
        <dsp:cNvSpPr/>
      </dsp:nvSpPr>
      <dsp:spPr>
        <a:xfrm rot="5400000">
          <a:off x="4599499" y="-1426673"/>
          <a:ext cx="432708" cy="453256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How will students demonstrate their learning?</a:t>
          </a:r>
          <a:endParaRPr lang="en-US" sz="1100" kern="1200" dirty="0"/>
        </a:p>
      </dsp:txBody>
      <dsp:txXfrm rot="-5400000">
        <a:off x="2549570" y="644379"/>
        <a:ext cx="4511445" cy="390462"/>
      </dsp:txXfrm>
    </dsp:sp>
    <dsp:sp modelId="{4D2F0DF5-BEEF-614B-9F79-6C759D9DF4C7}">
      <dsp:nvSpPr>
        <dsp:cNvPr id="0" name=""/>
        <dsp:cNvSpPr/>
      </dsp:nvSpPr>
      <dsp:spPr>
        <a:xfrm>
          <a:off x="0" y="569167"/>
          <a:ext cx="2549569" cy="54088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Demonstrable/Operational</a:t>
          </a:r>
          <a:endParaRPr lang="en-US" sz="1400" kern="1200" dirty="0"/>
        </a:p>
      </dsp:txBody>
      <dsp:txXfrm>
        <a:off x="26404" y="595571"/>
        <a:ext cx="2496761" cy="488078"/>
      </dsp:txXfrm>
    </dsp:sp>
    <dsp:sp modelId="{948F4746-7EB1-CC48-BB3E-4C959A507D79}">
      <dsp:nvSpPr>
        <dsp:cNvPr id="0" name=""/>
        <dsp:cNvSpPr/>
      </dsp:nvSpPr>
      <dsp:spPr>
        <a:xfrm rot="5400000">
          <a:off x="4599499" y="-858743"/>
          <a:ext cx="432708" cy="453256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How will you measure whether students achieve outcome?</a:t>
          </a:r>
          <a:endParaRPr lang="en-US" sz="1100" kern="1200" dirty="0"/>
        </a:p>
      </dsp:txBody>
      <dsp:txXfrm rot="-5400000">
        <a:off x="2549570" y="1212309"/>
        <a:ext cx="4511445" cy="390462"/>
      </dsp:txXfrm>
    </dsp:sp>
    <dsp:sp modelId="{1712C2AE-E40F-6F47-A38C-7C638E4F936B}">
      <dsp:nvSpPr>
        <dsp:cNvPr id="0" name=""/>
        <dsp:cNvSpPr/>
      </dsp:nvSpPr>
      <dsp:spPr>
        <a:xfrm>
          <a:off x="0" y="1137097"/>
          <a:ext cx="2549569" cy="54088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Measurable</a:t>
          </a:r>
          <a:endParaRPr lang="en-US" sz="1400" kern="1200" dirty="0"/>
        </a:p>
      </dsp:txBody>
      <dsp:txXfrm>
        <a:off x="26404" y="1163501"/>
        <a:ext cx="2496761" cy="488078"/>
      </dsp:txXfrm>
    </dsp:sp>
    <dsp:sp modelId="{9FE6C1B6-F736-6C47-98BD-FFF08172E846}">
      <dsp:nvSpPr>
        <dsp:cNvPr id="0" name=""/>
        <dsp:cNvSpPr/>
      </dsp:nvSpPr>
      <dsp:spPr>
        <a:xfrm rot="5400000">
          <a:off x="4599499" y="-290812"/>
          <a:ext cx="432708" cy="453256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Are students able to understand what you want them to achieve?</a:t>
          </a:r>
          <a:endParaRPr lang="en-US" sz="1100" kern="1200" dirty="0"/>
        </a:p>
      </dsp:txBody>
      <dsp:txXfrm rot="-5400000">
        <a:off x="2549570" y="1780240"/>
        <a:ext cx="4511445" cy="390462"/>
      </dsp:txXfrm>
    </dsp:sp>
    <dsp:sp modelId="{661C9E26-67B8-3B43-92B9-476E1DFB6A21}">
      <dsp:nvSpPr>
        <dsp:cNvPr id="0" name=""/>
        <dsp:cNvSpPr/>
      </dsp:nvSpPr>
      <dsp:spPr>
        <a:xfrm>
          <a:off x="0" y="1705028"/>
          <a:ext cx="2549569" cy="54088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Understandable</a:t>
          </a:r>
          <a:endParaRPr lang="en-US" sz="1400" kern="1200" dirty="0"/>
        </a:p>
      </dsp:txBody>
      <dsp:txXfrm>
        <a:off x="26404" y="1731432"/>
        <a:ext cx="2496761" cy="488078"/>
      </dsp:txXfrm>
    </dsp:sp>
    <dsp:sp modelId="{8EE681B9-DD71-8146-882C-7F63AD7E3C3C}">
      <dsp:nvSpPr>
        <dsp:cNvPr id="0" name=""/>
        <dsp:cNvSpPr/>
      </dsp:nvSpPr>
      <dsp:spPr>
        <a:xfrm rot="5400000">
          <a:off x="4599499" y="277117"/>
          <a:ext cx="432708" cy="4532568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Is the outcome something that a graduate in your field would be expected to do?</a:t>
          </a:r>
          <a:endParaRPr lang="en-US" sz="1100" kern="1200" dirty="0"/>
        </a:p>
      </dsp:txBody>
      <dsp:txXfrm rot="-5400000">
        <a:off x="2549570" y="2348170"/>
        <a:ext cx="4511445" cy="390462"/>
      </dsp:txXfrm>
    </dsp:sp>
    <dsp:sp modelId="{E2862F13-28C6-B443-8E85-4ACCC9C72B76}">
      <dsp:nvSpPr>
        <dsp:cNvPr id="0" name=""/>
        <dsp:cNvSpPr/>
      </dsp:nvSpPr>
      <dsp:spPr>
        <a:xfrm>
          <a:off x="0" y="2272958"/>
          <a:ext cx="2549569" cy="54088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Aligned with the field</a:t>
          </a:r>
          <a:endParaRPr lang="en-US" sz="1400" kern="1200" dirty="0"/>
        </a:p>
      </dsp:txBody>
      <dsp:txXfrm>
        <a:off x="26404" y="2299362"/>
        <a:ext cx="2496761" cy="488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DB8C-4B28-4414-B4B9-3C15EF43A02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E6F8B-70D2-4FAE-BBA9-52F1A19E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8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03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22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6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0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2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46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55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E6F8B-70D2-4FAE-BBA9-52F1A19EFD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F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H="1">
            <a:off x="688976" y="1147097"/>
            <a:ext cx="776763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8974" y="122904"/>
            <a:ext cx="7767639" cy="85212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88975" y="1460902"/>
            <a:ext cx="7767638" cy="4618714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 b="1"/>
            </a:lvl1pPr>
            <a:lvl2pPr marL="0">
              <a:defRPr/>
            </a:lvl2pPr>
            <a:lvl3pPr marL="0">
              <a:defRPr/>
            </a:lvl3pPr>
            <a:lvl4pPr marL="341313" indent="-168275">
              <a:defRPr/>
            </a:lvl4pPr>
            <a:lvl5pPr marL="574675" indent="-23336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2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4E645E36-E20F-B441-8BD1-BF84D7F1BB3C}" type="datetimeFigureOut">
              <a:rPr lang="en-US" smtClean="0"/>
              <a:t>10/2/16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3156453D-1217-654D-9361-C4E71322A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4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SF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1948665"/>
            <a:ext cx="7767638" cy="1096963"/>
          </a:xfrm>
          <a:prstGeom prst="rect">
            <a:avLst/>
          </a:prstGeom>
        </p:spPr>
        <p:txBody>
          <a:bodyPr vert="horz" lIns="0" tIns="0" rIns="91440" bIns="0"/>
          <a:lstStyle>
            <a:lvl1pPr>
              <a:lnSpc>
                <a:spcPts val="3600"/>
              </a:lnSpc>
              <a:defRPr sz="3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Presentation Title Comes Here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88975" y="3087349"/>
            <a:ext cx="7767638" cy="3440536"/>
          </a:xfrm>
          <a:prstGeom prst="rect">
            <a:avLst/>
          </a:prstGeom>
        </p:spPr>
        <p:txBody>
          <a:bodyPr vert="horz" lIns="0" tIns="0" rIns="91440" bIns="0"/>
          <a:lstStyle>
            <a:lvl1pPr>
              <a:lnSpc>
                <a:spcPts val="3200"/>
              </a:lnSpc>
              <a:defRPr sz="2400" b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Presenter’s Name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1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 and USF tex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382" y="6337848"/>
            <a:ext cx="1600227" cy="35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7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3200"/>
        </a:lnSpc>
        <a:spcBef>
          <a:spcPts val="0"/>
        </a:spcBef>
        <a:buFontTx/>
        <a:buNone/>
        <a:defRPr sz="2200" b="1" kern="1200">
          <a:solidFill>
            <a:srgbClr val="00543C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ts val="3200"/>
        </a:lnSpc>
        <a:spcBef>
          <a:spcPts val="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indent="-171450" algn="l" defTabSz="457200" rtl="0" eaLnBrk="1" latinLnBrk="0" hangingPunct="1">
        <a:lnSpc>
          <a:spcPts val="3200"/>
        </a:lnSpc>
        <a:spcBef>
          <a:spcPts val="0"/>
        </a:spcBef>
        <a:buClr>
          <a:schemeClr val="tx2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344488" indent="-173038" algn="l" defTabSz="457200" rtl="0" eaLnBrk="1" latinLnBrk="0" hangingPunct="1">
        <a:lnSpc>
          <a:spcPts val="32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515938" indent="-171450" algn="l" defTabSz="457200" rtl="0" eaLnBrk="1" latinLnBrk="0" hangingPunct="1">
        <a:lnSpc>
          <a:spcPts val="3200"/>
        </a:lnSpc>
        <a:spcBef>
          <a:spcPts val="0"/>
        </a:spcBef>
        <a:buFont typeface="Lucida Grande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688976" y="1371600"/>
            <a:ext cx="776763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USF symbol v2 white.png"/>
          <p:cNvPicPr>
            <a:picLocks noChangeAspect="1"/>
          </p:cNvPicPr>
          <p:nvPr userDrawn="1"/>
        </p:nvPicPr>
        <p:blipFill rotWithShape="1">
          <a:blip r:embed="rId3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3" b="14187"/>
          <a:stretch/>
        </p:blipFill>
        <p:spPr>
          <a:xfrm>
            <a:off x="4575466" y="2289175"/>
            <a:ext cx="4568533" cy="4568825"/>
          </a:xfrm>
          <a:prstGeom prst="rect">
            <a:avLst/>
          </a:prstGeom>
        </p:spPr>
      </p:pic>
      <p:pic>
        <p:nvPicPr>
          <p:cNvPr id="2" name="Picture 1" descr="logo and change the worl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2" y="454025"/>
            <a:ext cx="409433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1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600"/>
        </a:lnSpc>
        <a:spcBef>
          <a:spcPct val="0"/>
        </a:spcBef>
        <a:buNone/>
        <a:defRPr sz="3000" b="1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3200"/>
        </a:lnSpc>
        <a:spcBef>
          <a:spcPts val="0"/>
        </a:spcBef>
        <a:buFontTx/>
        <a:buNone/>
        <a:defRPr sz="2200" b="1" kern="1200">
          <a:solidFill>
            <a:srgbClr val="00543C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ts val="3200"/>
        </a:lnSpc>
        <a:spcBef>
          <a:spcPts val="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indent="-171450" algn="l" defTabSz="457200" rtl="0" eaLnBrk="1" latinLnBrk="0" hangingPunct="1">
        <a:lnSpc>
          <a:spcPts val="3200"/>
        </a:lnSpc>
        <a:spcBef>
          <a:spcPts val="0"/>
        </a:spcBef>
        <a:buClr>
          <a:schemeClr val="tx2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344488" indent="-173038" algn="l" defTabSz="457200" rtl="0" eaLnBrk="1" latinLnBrk="0" hangingPunct="1">
        <a:lnSpc>
          <a:spcPts val="32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515938" indent="-171450" algn="l" defTabSz="457200" rtl="0" eaLnBrk="1" latinLnBrk="0" hangingPunct="1">
        <a:lnSpc>
          <a:spcPts val="3200"/>
        </a:lnSpc>
        <a:spcBef>
          <a:spcPts val="0"/>
        </a:spcBef>
        <a:buFont typeface="Lucida Grande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8975" y="2225217"/>
            <a:ext cx="7767638" cy="1596923"/>
          </a:xfrm>
        </p:spPr>
        <p:txBody>
          <a:bodyPr/>
          <a:lstStyle/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en-US" sz="4000" dirty="0" smtClean="0"/>
              <a:t>Writing Effective</a:t>
            </a:r>
          </a:p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en-US" sz="4000" dirty="0" smtClean="0"/>
              <a:t>Program Learning Outcomes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64037" y="4728946"/>
            <a:ext cx="7617513" cy="1849274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dirty="0" smtClean="0"/>
              <a:t>Deborah Panter, J.D.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Director of Educational Effectiveness &amp; Assessment</a:t>
            </a:r>
          </a:p>
        </p:txBody>
      </p:sp>
    </p:spTree>
    <p:extLst>
      <p:ext uri="{BB962C8B-B14F-4D97-AF65-F5344CB8AC3E}">
        <p14:creationId xmlns:p14="http://schemas.microsoft.com/office/powerpoint/2010/main" val="6207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 with current PLOs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Outcomes </a:t>
            </a:r>
            <a:r>
              <a:rPr lang="en-US" sz="3000" b="0" dirty="0">
                <a:solidFill>
                  <a:schemeClr val="tx1"/>
                </a:solidFill>
              </a:rPr>
              <a:t>are vague or unmeasurable</a:t>
            </a:r>
          </a:p>
          <a:p>
            <a:pPr marL="999681" lvl="3" indent="-4572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sz="3000" dirty="0"/>
              <a:t>“Students will become leaders in the field”</a:t>
            </a:r>
          </a:p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Outcomes are inauthentic</a:t>
            </a:r>
          </a:p>
          <a:p>
            <a:pPr marL="999681" lvl="3" indent="-4572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sz="3000" dirty="0" smtClean="0"/>
              <a:t>Key </a:t>
            </a:r>
            <a:r>
              <a:rPr lang="en-US" sz="3000" dirty="0"/>
              <a:t>components are missing</a:t>
            </a:r>
          </a:p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1"/>
                </a:solidFill>
              </a:rPr>
              <a:t>Outcome statements are too long</a:t>
            </a:r>
          </a:p>
          <a:p>
            <a:pPr marL="1031875" lvl="4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/>
              <a:t>S</a:t>
            </a:r>
            <a:r>
              <a:rPr lang="en-US" sz="3200" b="0" dirty="0" smtClean="0"/>
              <a:t>ome </a:t>
            </a:r>
            <a:r>
              <a:rPr lang="en-US" sz="3200" b="0" dirty="0"/>
              <a:t>are </a:t>
            </a:r>
            <a:r>
              <a:rPr lang="en-US" sz="3200" b="0" dirty="0" smtClean="0"/>
              <a:t>paragraphs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</a:t>
            </a:r>
            <a:r>
              <a:rPr lang="en-US" dirty="0" smtClean="0"/>
              <a:t>common problems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Outcomes have sub-outcomes </a:t>
            </a:r>
          </a:p>
          <a:p>
            <a:pPr marL="798513" lvl="3" indent="-457200">
              <a:buFont typeface="Wingdings" panose="05000000000000000000" pitchFamily="2" charset="2"/>
              <a:buChar char="Ø"/>
            </a:pPr>
            <a:r>
              <a:rPr lang="en-US" sz="3000" b="0" dirty="0" smtClean="0">
                <a:solidFill>
                  <a:schemeClr val="tx1"/>
                </a:solidFill>
              </a:rPr>
              <a:t>E.g. one </a:t>
            </a:r>
            <a:r>
              <a:rPr lang="en-US" sz="3000" b="0" dirty="0">
                <a:solidFill>
                  <a:schemeClr val="tx1"/>
                </a:solidFill>
              </a:rPr>
              <a:t>statement </a:t>
            </a:r>
            <a:r>
              <a:rPr lang="en-US" sz="3000" b="0" dirty="0" smtClean="0">
                <a:solidFill>
                  <a:schemeClr val="tx1"/>
                </a:solidFill>
              </a:rPr>
              <a:t>with </a:t>
            </a:r>
            <a:r>
              <a:rPr lang="en-US" sz="3000" b="0" dirty="0">
                <a:solidFill>
                  <a:schemeClr val="tx1"/>
                </a:solidFill>
              </a:rPr>
              <a:t>four sub-statements that </a:t>
            </a:r>
            <a:r>
              <a:rPr lang="en-US" sz="3000" b="0" dirty="0" smtClean="0">
                <a:solidFill>
                  <a:schemeClr val="tx1"/>
                </a:solidFill>
              </a:rPr>
              <a:t>operationalize </a:t>
            </a:r>
            <a:r>
              <a:rPr lang="en-US" sz="3000" b="0" dirty="0">
                <a:solidFill>
                  <a:schemeClr val="tx1"/>
                </a:solidFill>
              </a:rPr>
              <a:t>the core statement and could be considered the first step of a rubric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Outcome statements are </a:t>
            </a:r>
            <a:r>
              <a:rPr lang="en-US" sz="3000" b="0" dirty="0">
                <a:solidFill>
                  <a:schemeClr val="tx1"/>
                </a:solidFill>
              </a:rPr>
              <a:t>completion of tasks/assignments rather than learning outcomes</a:t>
            </a:r>
          </a:p>
          <a:p>
            <a:pPr marL="801688" lvl="3" indent="-457200">
              <a:buFont typeface="Wingdings" panose="05000000000000000000" pitchFamily="2" charset="2"/>
              <a:buChar char="Ø"/>
            </a:pPr>
            <a:r>
              <a:rPr lang="en-US" sz="3000" dirty="0" smtClean="0"/>
              <a:t>“Will </a:t>
            </a:r>
            <a:r>
              <a:rPr lang="en-US" sz="3000" dirty="0"/>
              <a:t>complete an </a:t>
            </a:r>
            <a:r>
              <a:rPr lang="en-US" sz="3000" dirty="0" smtClean="0"/>
              <a:t>internship” </a:t>
            </a:r>
            <a:r>
              <a:rPr lang="en-US" sz="3000" dirty="0"/>
              <a:t>or </a:t>
            </a:r>
            <a:r>
              <a:rPr lang="en-US" sz="3000" dirty="0" smtClean="0"/>
              <a:t>“Will </a:t>
            </a:r>
            <a:r>
              <a:rPr lang="en-US" sz="3000" dirty="0"/>
              <a:t>complete a master's </a:t>
            </a:r>
            <a:r>
              <a:rPr lang="en-US" sz="3000" dirty="0" smtClean="0"/>
              <a:t>thesis”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approach PLO creation…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3000" b="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1) </a:t>
            </a:r>
            <a:r>
              <a:rPr lang="en-US" sz="3000" b="0" dirty="0">
                <a:solidFill>
                  <a:schemeClr val="tx1"/>
                </a:solidFill>
              </a:rPr>
              <a:t>Consider field or professional standards. Browse outcomes from peer programs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en-US" sz="3000" b="0" dirty="0">
              <a:solidFill>
                <a:schemeClr val="tx1"/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3000" b="0" dirty="0">
                <a:solidFill>
                  <a:schemeClr val="tx1"/>
                </a:solidFill>
              </a:rPr>
              <a:t>2) Start with big buckets and drill down to details (Leadership, Research, Pedagogy)</a:t>
            </a:r>
          </a:p>
          <a:p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722" y="1153880"/>
            <a:ext cx="7543800" cy="1088068"/>
          </a:xfrm>
        </p:spPr>
        <p:txBody>
          <a:bodyPr/>
          <a:lstStyle/>
          <a:p>
            <a:r>
              <a:rPr lang="en-US" sz="3000" dirty="0"/>
              <a:t>How to approach PLO creation</a:t>
            </a:r>
            <a:r>
              <a:rPr lang="en-US" sz="3000" dirty="0" smtClean="0"/>
              <a:t>…</a:t>
            </a:r>
            <a:br>
              <a:rPr lang="en-US" sz="3000" dirty="0" smtClean="0"/>
            </a:br>
            <a:r>
              <a:rPr lang="en-US" sz="3000" b="0" dirty="0" smtClean="0"/>
              <a:t>__________________________________</a:t>
            </a:r>
            <a:endParaRPr lang="en-US" sz="3000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79849" y="2731126"/>
          <a:ext cx="7082138" cy="28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92917" y="2250034"/>
            <a:ext cx="37691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3) Test the outcome: </a:t>
            </a:r>
          </a:p>
        </p:txBody>
      </p:sp>
    </p:spTree>
    <p:extLst>
      <p:ext uri="{BB962C8B-B14F-4D97-AF65-F5344CB8AC3E}">
        <p14:creationId xmlns:p14="http://schemas.microsoft.com/office/powerpoint/2010/main" val="14802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outcomes: Helpful hints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  <a:buFont typeface="Arial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Clifford Adelman’s 20 categories of operational verbs</a:t>
            </a:r>
          </a:p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  <a:buFont typeface="Arial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Learning Domains: Cognitive, Behavioral, and Affective</a:t>
            </a:r>
          </a:p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  <a:buFont typeface="Arial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Avoid vague terms like: understand, appreciate, be aware of, communicate, think critically</a:t>
            </a:r>
          </a:p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  <a:buFont typeface="Arial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Be careful with using “value added” terms like increase, better, more</a:t>
            </a:r>
          </a:p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  <a:buFont typeface="Arial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Test your outcomes- Once you create a learning outcome statement, think of examples of 2-3 assignments that would allow you to collect data to assess students’ progress toward its achievement</a:t>
            </a: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7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 it a strong learning outcome?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lvl="0" indent="-457200" defTabSz="914400">
              <a:lnSpc>
                <a:spcPct val="10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000000"/>
                </a:solidFill>
              </a:rPr>
              <a:t>Students understand and appreciate the scientific method.</a:t>
            </a:r>
          </a:p>
          <a:p>
            <a:pPr marL="457200" lvl="0" indent="-457200" defTabSz="914400">
              <a:lnSpc>
                <a:spcPct val="10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000000"/>
                </a:solidFill>
              </a:rPr>
              <a:t>Students describe the essential elements of various leadership models and evaluate the merits and shortcomings of each.</a:t>
            </a:r>
          </a:p>
          <a:p>
            <a:pPr marL="457200" lvl="0" indent="-457200" defTabSz="914400">
              <a:lnSpc>
                <a:spcPct val="10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000000"/>
                </a:solidFill>
              </a:rPr>
              <a:t>Students do 40 hours of service at a tutoring organization</a:t>
            </a:r>
          </a:p>
          <a:p>
            <a:pPr marL="457200" lvl="0" indent="-457200" defTabSz="914400">
              <a:lnSpc>
                <a:spcPct val="10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000000"/>
                </a:solidFill>
              </a:rPr>
              <a:t>Students develop and implement a survey tool as part of a research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 it a strong learning outcome?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  <a:buFont typeface="+mj-lt"/>
              <a:buAutoNum type="arabicPeriod" startAt="5"/>
            </a:pPr>
            <a:r>
              <a:rPr lang="en-US" sz="3000" b="0" dirty="0">
                <a:solidFill>
                  <a:srgbClr val="000000"/>
                </a:solidFill>
              </a:rPr>
              <a:t>Students construct a model of a structure that accounts for environmental factors and cultural needs of the host community.</a:t>
            </a:r>
          </a:p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  <a:buFont typeface="+mj-lt"/>
              <a:buAutoNum type="arabicPeriod" startAt="5"/>
            </a:pPr>
            <a:r>
              <a:rPr lang="en-US" sz="3000" b="0" dirty="0">
                <a:solidFill>
                  <a:srgbClr val="000000"/>
                </a:solidFill>
              </a:rPr>
              <a:t>Students collect and analyze evidence from a variety of sources to defend a presidential candidate’s political platform.</a:t>
            </a:r>
          </a:p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  <a:buFont typeface="+mj-lt"/>
              <a:buAutoNum type="arabicPeriod" startAt="5"/>
            </a:pPr>
            <a:r>
              <a:rPr lang="en-US" sz="3000" b="0" dirty="0">
                <a:solidFill>
                  <a:srgbClr val="000000"/>
                </a:solidFill>
              </a:rPr>
              <a:t>Students increase awareness of the diversity of economic models in Latin American countries.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it’s your turn!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0" indent="-342900" defTabSz="914400">
              <a:lnSpc>
                <a:spcPct val="100000"/>
              </a:lnSpc>
              <a:spcBef>
                <a:spcPts val="800"/>
              </a:spcBef>
            </a:pPr>
            <a:r>
              <a:rPr lang="en-US" sz="3000" dirty="0">
                <a:solidFill>
                  <a:schemeClr val="tx1"/>
                </a:solidFill>
              </a:rPr>
              <a:t>Working through your existing program learning outcomes. How can you revise them to be:</a:t>
            </a:r>
          </a:p>
          <a:p>
            <a:pPr marL="402336" lvl="2" indent="-164592" defTabSz="914400">
              <a:lnSpc>
                <a:spcPct val="100000"/>
              </a:lnSpc>
              <a:spcBef>
                <a:spcPts val="300"/>
              </a:spcBef>
              <a:buClrTx/>
            </a:pPr>
            <a:r>
              <a:rPr lang="en-US" sz="3000" dirty="0"/>
              <a:t>Specific?</a:t>
            </a:r>
          </a:p>
          <a:p>
            <a:pPr marL="402336" lvl="2" indent="-164592" defTabSz="914400">
              <a:lnSpc>
                <a:spcPct val="100000"/>
              </a:lnSpc>
              <a:spcBef>
                <a:spcPts val="300"/>
              </a:spcBef>
              <a:buClrTx/>
            </a:pPr>
            <a:r>
              <a:rPr lang="en-US" sz="3000" dirty="0"/>
              <a:t>Demonstrable? (Use Adelman’s verb chart!)</a:t>
            </a:r>
          </a:p>
          <a:p>
            <a:pPr marL="402336" lvl="2" indent="-164592" defTabSz="914400">
              <a:lnSpc>
                <a:spcPct val="100000"/>
              </a:lnSpc>
              <a:spcBef>
                <a:spcPts val="300"/>
              </a:spcBef>
              <a:buClrTx/>
            </a:pPr>
            <a:r>
              <a:rPr lang="en-US" sz="3000" dirty="0"/>
              <a:t>Measurable/Assessable?</a:t>
            </a:r>
          </a:p>
          <a:p>
            <a:pPr marL="402336" lvl="2" indent="-164592" defTabSz="914400">
              <a:lnSpc>
                <a:spcPct val="100000"/>
              </a:lnSpc>
              <a:spcBef>
                <a:spcPts val="300"/>
              </a:spcBef>
              <a:buClrTx/>
            </a:pPr>
            <a:r>
              <a:rPr lang="en-US" sz="3000" dirty="0"/>
              <a:t>Understandable for STUDENTS?</a:t>
            </a:r>
          </a:p>
          <a:p>
            <a:pPr marL="402336" lvl="2" indent="-164592" defTabSz="914400">
              <a:lnSpc>
                <a:spcPct val="100000"/>
              </a:lnSpc>
              <a:spcBef>
                <a:spcPts val="300"/>
              </a:spcBef>
              <a:buClrTx/>
            </a:pPr>
            <a:r>
              <a:rPr lang="en-US" sz="3000" dirty="0"/>
              <a:t>Aligned? (Aligned with expectations in your field and USF’s ILO’s)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steps. . 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1. </a:t>
            </a:r>
            <a:r>
              <a:rPr lang="en-US" sz="2800" dirty="0" smtClean="0">
                <a:solidFill>
                  <a:schemeClr val="tx1"/>
                </a:solidFill>
              </a:rPr>
              <a:t>Meet as a faculty group to discuss outcomes.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2. Think </a:t>
            </a:r>
            <a:r>
              <a:rPr lang="en-US" sz="2800" dirty="0">
                <a:solidFill>
                  <a:schemeClr val="tx1"/>
                </a:solidFill>
              </a:rPr>
              <a:t>of two assignments you could use to measure students’ progress toward each of these outcomes.</a:t>
            </a:r>
          </a:p>
          <a:p>
            <a:pPr marL="457200" lvl="2" indent="-457200">
              <a:buClrTx/>
            </a:pPr>
            <a:r>
              <a:rPr lang="en-US" sz="2800" dirty="0"/>
              <a:t>Traditional assessment- </a:t>
            </a:r>
            <a:r>
              <a:rPr lang="en-US" sz="2800" dirty="0" smtClean="0"/>
              <a:t>presentations</a:t>
            </a:r>
            <a:r>
              <a:rPr lang="en-US" sz="2800" dirty="0"/>
              <a:t>, papers, exams</a:t>
            </a:r>
          </a:p>
          <a:p>
            <a:pPr marL="457200" lvl="2" indent="-457200">
              <a:buClrTx/>
            </a:pPr>
            <a:r>
              <a:rPr lang="en-US" sz="2800" dirty="0"/>
              <a:t>Authentic assessment- simulations, performance tasks, </a:t>
            </a:r>
            <a:r>
              <a:rPr lang="en-US" sz="2800" dirty="0" smtClean="0"/>
              <a:t>portfolios</a:t>
            </a:r>
            <a:r>
              <a:rPr lang="en-US" sz="2800" dirty="0"/>
              <a:t> 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3. Consider how </a:t>
            </a:r>
            <a:r>
              <a:rPr lang="en-US" sz="2800" dirty="0">
                <a:solidFill>
                  <a:schemeClr val="tx1"/>
                </a:solidFill>
              </a:rPr>
              <a:t>you are going to make these outcomes explicit and accessible to students.</a:t>
            </a:r>
          </a:p>
        </p:txBody>
      </p:sp>
    </p:spTree>
    <p:extLst>
      <p:ext uri="{BB962C8B-B14F-4D97-AF65-F5344CB8AC3E}">
        <p14:creationId xmlns:p14="http://schemas.microsoft.com/office/powerpoint/2010/main" val="7368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2748" y="5338451"/>
            <a:ext cx="7767638" cy="1255594"/>
          </a:xfrm>
        </p:spPr>
        <p:txBody>
          <a:bodyPr/>
          <a:lstStyle/>
          <a:p>
            <a:pPr algn="ctr"/>
            <a:endParaRPr lang="en-US" sz="48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52748" y="1948665"/>
            <a:ext cx="7767638" cy="1096963"/>
          </a:xfrm>
        </p:spPr>
        <p:txBody>
          <a:bodyPr/>
          <a:lstStyle/>
          <a:p>
            <a:r>
              <a:rPr lang="en-US" dirty="0" smtClean="0"/>
              <a:t>Questions? Want to talk more about assessment?</a:t>
            </a:r>
          </a:p>
          <a:p>
            <a:endParaRPr lang="en-US" dirty="0"/>
          </a:p>
          <a:p>
            <a:r>
              <a:rPr lang="en-US" dirty="0" smtClean="0"/>
              <a:t>Deborah Panter</a:t>
            </a:r>
          </a:p>
          <a:p>
            <a:r>
              <a:rPr lang="en-US" dirty="0" smtClean="0"/>
              <a:t>415-422-4588</a:t>
            </a:r>
          </a:p>
          <a:p>
            <a:r>
              <a:rPr lang="en-US" dirty="0" smtClean="0"/>
              <a:t>dpanter@usfca.edu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Overall Assessment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8975" y="1333905"/>
            <a:ext cx="7767638" cy="461871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Articulate </a:t>
            </a:r>
            <a:r>
              <a:rPr lang="en-US" sz="3000" b="0" dirty="0">
                <a:solidFill>
                  <a:schemeClr val="tx1"/>
                </a:solidFill>
              </a:rPr>
              <a:t>learning outcomes: What is this program about</a:t>
            </a:r>
            <a:r>
              <a:rPr lang="en-US" sz="3000" b="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Develop </a:t>
            </a:r>
            <a:r>
              <a:rPr lang="en-US" sz="3000" b="0" dirty="0">
                <a:solidFill>
                  <a:schemeClr val="tx1"/>
                </a:solidFill>
              </a:rPr>
              <a:t>a curriculum map: When and how are we teaching it?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Assess outcomes directly: How do we know students have learned something</a:t>
            </a:r>
            <a:r>
              <a:rPr lang="en-US" sz="3000" b="0" dirty="0" smtClean="0">
                <a:solidFill>
                  <a:schemeClr val="tx1"/>
                </a:solidFill>
              </a:rPr>
              <a:t>?</a:t>
            </a:r>
            <a:endParaRPr lang="en-US" sz="3000" b="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Refection and Action: What have we learned and how can we improve (or share success stories)?</a:t>
            </a:r>
          </a:p>
        </p:txBody>
      </p:sp>
    </p:spTree>
    <p:extLst>
      <p:ext uri="{BB962C8B-B14F-4D97-AF65-F5344CB8AC3E}">
        <p14:creationId xmlns:p14="http://schemas.microsoft.com/office/powerpoint/2010/main" val="356299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Assessment Cycle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3306" y="1152452"/>
            <a:ext cx="7478973" cy="4724948"/>
          </a:xfrm>
        </p:spPr>
        <p:txBody>
          <a:bodyPr/>
          <a:lstStyle/>
          <a:p>
            <a:pPr>
              <a:lnSpc>
                <a:spcPct val="130000"/>
              </a:lnSpc>
            </a:pPr>
            <a:endParaRPr lang="en-US" sz="2000" b="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1654865"/>
            <a:ext cx="6097587" cy="3994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6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4" y="233680"/>
            <a:ext cx="7767639" cy="690880"/>
          </a:xfrm>
        </p:spPr>
        <p:txBody>
          <a:bodyPr/>
          <a:lstStyle/>
          <a:p>
            <a:pPr algn="ctr"/>
            <a:r>
              <a:rPr lang="en-US" dirty="0" smtClean="0"/>
              <a:t>First Step - Program </a:t>
            </a:r>
            <a:r>
              <a:rPr lang="en-US" dirty="0"/>
              <a:t>Learning Outcomes 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3040" y="1429656"/>
            <a:ext cx="7713573" cy="398304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What knowledge, values, or abilities should all students in the program have when they graduate?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When students walk across the stage, what unites them as USF program X graduates? </a:t>
            </a:r>
            <a:endParaRPr lang="en-US" sz="3000" b="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What </a:t>
            </a:r>
            <a:r>
              <a:rPr lang="en-US" sz="3000" b="0" dirty="0">
                <a:solidFill>
                  <a:schemeClr val="tx1"/>
                </a:solidFill>
              </a:rPr>
              <a:t>do they have that they didn’t before?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What makes the program distinctive? </a:t>
            </a:r>
          </a:p>
          <a:p>
            <a:pPr>
              <a:lnSpc>
                <a:spcPct val="100000"/>
              </a:lnSpc>
            </a:pPr>
            <a:endParaRPr lang="en-US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7197" y="1051682"/>
            <a:ext cx="7767638" cy="4846761"/>
          </a:xfrm>
        </p:spPr>
        <p:txBody>
          <a:bodyPr/>
          <a:lstStyle/>
          <a:p>
            <a:pPr marL="684213" lvl="3" indent="-342900">
              <a:lnSpc>
                <a:spcPct val="130000"/>
              </a:lnSpc>
            </a:pPr>
            <a:endParaRPr lang="en-US" sz="2000" dirty="0" smtClean="0"/>
          </a:p>
          <a:p>
            <a:pPr marL="457200" lvl="0" indent="-457200" defTabSz="9144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Evaluating student learning (in the aggregate)</a:t>
            </a:r>
          </a:p>
          <a:p>
            <a:pPr marL="457200" lvl="0" indent="-457200" defTabSz="9144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Identifying curricular improvements</a:t>
            </a:r>
          </a:p>
          <a:p>
            <a:pPr marL="457200" lvl="0" indent="-457200" defTabSz="9144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Faculty alignment, communication, collaboration </a:t>
            </a:r>
          </a:p>
          <a:p>
            <a:pPr marL="457200" lvl="0" indent="-457200" defTabSz="9144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Collecting evidence of student success </a:t>
            </a:r>
          </a:p>
          <a:p>
            <a:pPr marL="457200" lvl="0" indent="-457200" defTabSz="9144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Recruitment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Outcomes are used for…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14163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8975" y="1164571"/>
            <a:ext cx="7767638" cy="4618714"/>
          </a:xfrm>
        </p:spPr>
        <p:txBody>
          <a:bodyPr/>
          <a:lstStyle/>
          <a:p>
            <a:pPr marL="457200" lvl="0" indent="-457200" defTabSz="9144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Course learning outcomes = What students will learn in the </a:t>
            </a:r>
            <a:r>
              <a:rPr lang="en-US" sz="3000" b="0" dirty="0" smtClean="0">
                <a:solidFill>
                  <a:schemeClr val="tx1"/>
                </a:solidFill>
              </a:rPr>
              <a:t>course</a:t>
            </a:r>
          </a:p>
          <a:p>
            <a:pPr marL="457200" lvl="0" indent="-457200" defTabSz="9144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Program </a:t>
            </a:r>
            <a:r>
              <a:rPr lang="en-US" sz="3000" b="0" dirty="0">
                <a:solidFill>
                  <a:schemeClr val="tx1"/>
                </a:solidFill>
              </a:rPr>
              <a:t>learning outcomes (PLOs)  = What all students should achieve, at a minimum, by the time they graduate</a:t>
            </a:r>
          </a:p>
          <a:p>
            <a:pPr marL="457200" lvl="0" indent="-457200" defTabSz="9144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Course </a:t>
            </a:r>
            <a:r>
              <a:rPr lang="en-US" sz="3000" b="0" dirty="0">
                <a:solidFill>
                  <a:schemeClr val="tx1"/>
                </a:solidFill>
              </a:rPr>
              <a:t>learning outcomes will align with the PLOs</a:t>
            </a:r>
          </a:p>
          <a:p>
            <a:pPr marL="658368" lvl="1" indent="-457200" defTabSz="91440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sz="3000" dirty="0"/>
              <a:t>This will be evident, it is just about sorting them</a:t>
            </a:r>
          </a:p>
          <a:p>
            <a:pPr lvl="2" indent="0">
              <a:lnSpc>
                <a:spcPct val="100000"/>
              </a:lnSpc>
              <a:buNone/>
            </a:pPr>
            <a:endParaRPr lang="en-US" sz="2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vs. Program learning outcomes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10030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Outcomes are not…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8975" y="1277459"/>
            <a:ext cx="7767638" cy="4618714"/>
          </a:xfrm>
        </p:spPr>
        <p:txBody>
          <a:bodyPr/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Descriptions of learning activities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Descriptions </a:t>
            </a:r>
            <a:r>
              <a:rPr lang="en-US" sz="3000" b="0" dirty="0">
                <a:solidFill>
                  <a:schemeClr val="tx1"/>
                </a:solidFill>
              </a:rPr>
              <a:t>of curriculum content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Descriptions of the program</a:t>
            </a:r>
          </a:p>
          <a:p>
            <a:pPr>
              <a:lnSpc>
                <a:spcPct val="100000"/>
              </a:lnSpc>
              <a:buFont typeface="Wingdings" charset="2"/>
              <a:buChar char="§"/>
            </a:pPr>
            <a:endParaRPr lang="en-US" sz="3000" b="0" dirty="0">
              <a:solidFill>
                <a:schemeClr val="tx1"/>
              </a:solidFill>
            </a:endParaRPr>
          </a:p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Do not: Confuse learning processes (e.g. completing an internship or an assignment) with learning outcomes (what is learned in the internship i.e. application of theory to real world practice). 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65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PLOs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8975" y="1305681"/>
            <a:ext cx="7767638" cy="4618714"/>
          </a:xfrm>
        </p:spPr>
        <p:txBody>
          <a:bodyPr/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3000" b="0" dirty="0">
                <a:solidFill>
                  <a:schemeClr val="tx1"/>
                </a:solidFill>
              </a:rPr>
              <a:t>Three types of Learning </a:t>
            </a:r>
            <a:r>
              <a:rPr lang="en-US" sz="3000" b="0" dirty="0" smtClean="0">
                <a:solidFill>
                  <a:schemeClr val="tx1"/>
                </a:solidFill>
              </a:rPr>
              <a:t>Outcomes, </a:t>
            </a:r>
            <a:r>
              <a:rPr lang="en-US" sz="3000" b="0" dirty="0">
                <a:solidFill>
                  <a:schemeClr val="tx1"/>
                </a:solidFill>
              </a:rPr>
              <a:t>which reflect different aspects of student learning; </a:t>
            </a:r>
          </a:p>
          <a:p>
            <a:pPr marL="658368" lvl="1" indent="-4572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Cognitive </a:t>
            </a:r>
            <a:r>
              <a:rPr lang="en-US" sz="3000" dirty="0" smtClean="0"/>
              <a:t>outcomes: </a:t>
            </a:r>
            <a:r>
              <a:rPr lang="en-US" sz="3000" dirty="0"/>
              <a:t>What do you want your graduates to know? </a:t>
            </a:r>
          </a:p>
          <a:p>
            <a:pPr marL="658368" lvl="1" indent="-4572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Behavioral outcomes: </a:t>
            </a:r>
            <a:r>
              <a:rPr lang="en-US" sz="3000" dirty="0"/>
              <a:t>What do you want your graduates to be able to do? </a:t>
            </a:r>
            <a:endParaRPr lang="en-US" sz="3000" dirty="0" smtClean="0"/>
          </a:p>
          <a:p>
            <a:pPr marL="658368" lvl="1" indent="-4572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Affective </a:t>
            </a:r>
            <a:r>
              <a:rPr lang="en-US" sz="3000" dirty="0" smtClean="0"/>
              <a:t>outcomes: </a:t>
            </a:r>
            <a:r>
              <a:rPr lang="en-US" sz="3000" dirty="0"/>
              <a:t>What do you want your graduates to think or care about? </a:t>
            </a:r>
          </a:p>
          <a:p>
            <a:pPr marL="658368" lvl="1" indent="-4572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930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Quality over Quantity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Learning outcomes should be both comprehensive and concise. There is no right number (recommend 3 to 7) </a:t>
            </a:r>
          </a:p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chemeClr val="tx1"/>
                </a:solidFill>
              </a:rPr>
              <a:t>Remember, you want students to use the learning outcomes to guide their work throughout the program and to independently assess personal progress. </a:t>
            </a:r>
            <a:endParaRPr lang="en-US" sz="3000" b="0" dirty="0" smtClean="0">
              <a:solidFill>
                <a:schemeClr val="tx1"/>
              </a:solidFill>
            </a:endParaRPr>
          </a:p>
          <a:p>
            <a:pPr marL="457200" lvl="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000" b="0" dirty="0" smtClean="0">
                <a:solidFill>
                  <a:schemeClr val="tx1"/>
                </a:solidFill>
              </a:rPr>
              <a:t>Use </a:t>
            </a:r>
            <a:r>
              <a:rPr lang="en-US" sz="3000" b="0" dirty="0">
                <a:solidFill>
                  <a:schemeClr val="tx1"/>
                </a:solidFill>
              </a:rPr>
              <a:t>course learning outcomes to unpack each program learning outcome into more specific and detailed skills.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8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F master 1">
  <a:themeElements>
    <a:clrScheme name="Custom 2">
      <a:dk1>
        <a:sysClr val="windowText" lastClr="000000"/>
      </a:dk1>
      <a:lt1>
        <a:sysClr val="window" lastClr="FFFFFF"/>
      </a:lt1>
      <a:dk2>
        <a:srgbClr val="00543C"/>
      </a:dk2>
      <a:lt2>
        <a:srgbClr val="EEECE1"/>
      </a:lt2>
      <a:accent1>
        <a:srgbClr val="FCBA2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SF titles and dividers">
  <a:themeElements>
    <a:clrScheme name="Custom 2">
      <a:dk1>
        <a:sysClr val="windowText" lastClr="000000"/>
      </a:dk1>
      <a:lt1>
        <a:sysClr val="window" lastClr="FFFFFF"/>
      </a:lt1>
      <a:dk2>
        <a:srgbClr val="00543C"/>
      </a:dk2>
      <a:lt2>
        <a:srgbClr val="EEECE1"/>
      </a:lt2>
      <a:accent1>
        <a:srgbClr val="FCBA2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</TotalTime>
  <Words>922</Words>
  <Application>Microsoft Macintosh PowerPoint</Application>
  <PresentationFormat>On-screen Show (4:3)</PresentationFormat>
  <Paragraphs>115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Lucida Grande</vt:lpstr>
      <vt:lpstr>Wingdings</vt:lpstr>
      <vt:lpstr>USF master 1</vt:lpstr>
      <vt:lpstr>USF titles and dividers</vt:lpstr>
      <vt:lpstr>PowerPoint Presentation</vt:lpstr>
      <vt:lpstr>Overall Assessment Process</vt:lpstr>
      <vt:lpstr>Assessment Cycle </vt:lpstr>
      <vt:lpstr>First Step - Program Learning Outcomes </vt:lpstr>
      <vt:lpstr>Outcomes are used for…</vt:lpstr>
      <vt:lpstr>Course vs. Program learning outcomes</vt:lpstr>
      <vt:lpstr>Learning Outcomes are not…</vt:lpstr>
      <vt:lpstr>Types of PLOs</vt:lpstr>
      <vt:lpstr>Quality over Quantity </vt:lpstr>
      <vt:lpstr>Common problems with current PLOs</vt:lpstr>
      <vt:lpstr>More common problems</vt:lpstr>
      <vt:lpstr>How to approach PLO creation…</vt:lpstr>
      <vt:lpstr>How to approach PLO creation… __________________________________</vt:lpstr>
      <vt:lpstr>Learning outcomes: Helpful hints</vt:lpstr>
      <vt:lpstr>Is it a strong learning outcome?</vt:lpstr>
      <vt:lpstr>Is it a strong learning outcome?</vt:lpstr>
      <vt:lpstr>Now it’s your turn!</vt:lpstr>
      <vt:lpstr>Next steps. . .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Barney Greinke</dc:creator>
  <cp:lastModifiedBy>Microsoft Office User</cp:lastModifiedBy>
  <cp:revision>266</cp:revision>
  <cp:lastPrinted>2016-09-30T22:22:01Z</cp:lastPrinted>
  <dcterms:created xsi:type="dcterms:W3CDTF">2011-03-20T05:14:53Z</dcterms:created>
  <dcterms:modified xsi:type="dcterms:W3CDTF">2016-10-02T13:30:12Z</dcterms:modified>
</cp:coreProperties>
</file>