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Lst>
  <p:notesMasterIdLst>
    <p:notesMasterId r:id="rId30"/>
  </p:notesMasterIdLst>
  <p:handoutMasterIdLst>
    <p:handoutMasterId r:id="rId31"/>
  </p:handoutMasterIdLst>
  <p:sldIdLst>
    <p:sldId id="263" r:id="rId3"/>
    <p:sldId id="343" r:id="rId4"/>
    <p:sldId id="353" r:id="rId5"/>
    <p:sldId id="364" r:id="rId6"/>
    <p:sldId id="327" r:id="rId7"/>
    <p:sldId id="317" r:id="rId8"/>
    <p:sldId id="347" r:id="rId9"/>
    <p:sldId id="348" r:id="rId10"/>
    <p:sldId id="354" r:id="rId11"/>
    <p:sldId id="355" r:id="rId12"/>
    <p:sldId id="374" r:id="rId13"/>
    <p:sldId id="370" r:id="rId14"/>
    <p:sldId id="394" r:id="rId15"/>
    <p:sldId id="396" r:id="rId16"/>
    <p:sldId id="371" r:id="rId17"/>
    <p:sldId id="381" r:id="rId18"/>
    <p:sldId id="378" r:id="rId19"/>
    <p:sldId id="382" r:id="rId20"/>
    <p:sldId id="386" r:id="rId21"/>
    <p:sldId id="395" r:id="rId22"/>
    <p:sldId id="383" r:id="rId23"/>
    <p:sldId id="389" r:id="rId24"/>
    <p:sldId id="391" r:id="rId25"/>
    <p:sldId id="393" r:id="rId26"/>
    <p:sldId id="387" r:id="rId27"/>
    <p:sldId id="362" r:id="rId28"/>
    <p:sldId id="392" r:id="rId29"/>
  </p:sldIdLst>
  <p:sldSz cx="9144000" cy="6858000" type="screen4x3"/>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89">
          <p15:clr>
            <a:srgbClr val="A4A3A4"/>
          </p15:clr>
        </p15:guide>
        <p15:guide id="2" orient="horz" pos="1008">
          <p15:clr>
            <a:srgbClr val="A4A3A4"/>
          </p15:clr>
        </p15:guide>
        <p15:guide id="3" orient="horz" pos="286">
          <p15:clr>
            <a:srgbClr val="A4A3A4"/>
          </p15:clr>
        </p15:guide>
        <p15:guide id="4" pos="3385">
          <p15:clr>
            <a:srgbClr val="A4A3A4"/>
          </p15:clr>
        </p15:guide>
        <p15:guide id="5" pos="43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lene K Tom" initials="MKT"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9191"/>
    <a:srgbClr val="464646"/>
    <a:srgbClr val="1D00F2"/>
    <a:srgbClr val="1700C0"/>
    <a:srgbClr val="E7E7E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53" autoAdjust="0"/>
    <p:restoredTop sz="78956" autoAdjust="0"/>
  </p:normalViewPr>
  <p:slideViewPr>
    <p:cSldViewPr snapToGrid="0" snapToObjects="1">
      <p:cViewPr varScale="1">
        <p:scale>
          <a:sx n="88" d="100"/>
          <a:sy n="88" d="100"/>
        </p:scale>
        <p:origin x="1164" y="90"/>
      </p:cViewPr>
      <p:guideLst>
        <p:guide orient="horz" pos="3889"/>
        <p:guide orient="horz" pos="1008"/>
        <p:guide orient="horz" pos="286"/>
        <p:guide pos="3385"/>
        <p:guide pos="430"/>
      </p:guideLst>
    </p:cSldViewPr>
  </p:slideViewPr>
  <p:outlineViewPr>
    <p:cViewPr>
      <p:scale>
        <a:sx n="33" d="100"/>
        <a:sy n="33" d="100"/>
      </p:scale>
      <p:origin x="16272"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314" y="1"/>
            <a:ext cx="2982912" cy="465138"/>
          </a:xfrm>
          <a:prstGeom prst="rect">
            <a:avLst/>
          </a:prstGeom>
        </p:spPr>
        <p:txBody>
          <a:bodyPr vert="horz" lIns="91440" tIns="45720" rIns="91440" bIns="45720" rtlCol="0"/>
          <a:lstStyle>
            <a:lvl1pPr algn="r">
              <a:defRPr sz="1200"/>
            </a:lvl1pPr>
          </a:lstStyle>
          <a:p>
            <a:fld id="{FA62B598-0CCE-43EE-B998-D095B6844AC3}" type="datetimeFigureOut">
              <a:rPr lang="en-US" smtClean="0"/>
              <a:t>5/19/2016</a:t>
            </a:fld>
            <a:endParaRPr lang="en-US"/>
          </a:p>
        </p:txBody>
      </p:sp>
      <p:sp>
        <p:nvSpPr>
          <p:cNvPr id="4" name="Footer Placeholder 3"/>
          <p:cNvSpPr>
            <a:spLocks noGrp="1"/>
          </p:cNvSpPr>
          <p:nvPr>
            <p:ph type="ftr" sz="quarter" idx="2"/>
          </p:nvPr>
        </p:nvSpPr>
        <p:spPr>
          <a:xfrm>
            <a:off x="2"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314" y="8829675"/>
            <a:ext cx="2982912" cy="465138"/>
          </a:xfrm>
          <a:prstGeom prst="rect">
            <a:avLst/>
          </a:prstGeom>
        </p:spPr>
        <p:txBody>
          <a:bodyPr vert="horz" lIns="91440" tIns="45720" rIns="91440" bIns="45720" rtlCol="0" anchor="b"/>
          <a:lstStyle>
            <a:lvl1pPr algn="r">
              <a:defRPr sz="1200"/>
            </a:lvl1pPr>
          </a:lstStyle>
          <a:p>
            <a:fld id="{5587A271-683A-4502-9B1D-E30CB82F6A7A}" type="slidenum">
              <a:rPr lang="en-US" smtClean="0"/>
              <a:t>‹#›</a:t>
            </a:fld>
            <a:endParaRPr lang="en-US"/>
          </a:p>
        </p:txBody>
      </p:sp>
    </p:spTree>
    <p:extLst>
      <p:ext uri="{BB962C8B-B14F-4D97-AF65-F5344CB8AC3E}">
        <p14:creationId xmlns:p14="http://schemas.microsoft.com/office/powerpoint/2010/main" val="22350020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82119"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898103" y="2"/>
            <a:ext cx="2982119" cy="464820"/>
          </a:xfrm>
          <a:prstGeom prst="rect">
            <a:avLst/>
          </a:prstGeom>
        </p:spPr>
        <p:txBody>
          <a:bodyPr vert="horz" lIns="92446" tIns="46223" rIns="92446" bIns="46223" rtlCol="0"/>
          <a:lstStyle>
            <a:lvl1pPr algn="r">
              <a:defRPr sz="1200"/>
            </a:lvl1pPr>
          </a:lstStyle>
          <a:p>
            <a:fld id="{CC90A425-8BBF-4031-950B-D1570DEB4D29}" type="datetimeFigureOut">
              <a:rPr lang="en-US" smtClean="0"/>
              <a:t>5/19/2016</a:t>
            </a:fld>
            <a:endParaRPr lang="en-US" dirty="0"/>
          </a:p>
        </p:txBody>
      </p:sp>
      <p:sp>
        <p:nvSpPr>
          <p:cNvPr id="4" name="Slide Image Placeholder 3"/>
          <p:cNvSpPr>
            <a:spLocks noGrp="1" noRot="1" noChangeAspect="1"/>
          </p:cNvSpPr>
          <p:nvPr>
            <p:ph type="sldImg" idx="2"/>
          </p:nvPr>
        </p:nvSpPr>
        <p:spPr>
          <a:xfrm>
            <a:off x="1117600" y="696913"/>
            <a:ext cx="4648200" cy="3487737"/>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88182" y="4415791"/>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8"/>
            <a:ext cx="2982119"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3" y="8829968"/>
            <a:ext cx="2982119" cy="464820"/>
          </a:xfrm>
          <a:prstGeom prst="rect">
            <a:avLst/>
          </a:prstGeom>
        </p:spPr>
        <p:txBody>
          <a:bodyPr vert="horz" lIns="92446" tIns="46223" rIns="92446" bIns="46223" rtlCol="0" anchor="b"/>
          <a:lstStyle>
            <a:lvl1pPr algn="r">
              <a:defRPr sz="1200"/>
            </a:lvl1pPr>
          </a:lstStyle>
          <a:p>
            <a:fld id="{48E70590-53C5-46E5-B126-39E5D5F71F37}" type="slidenum">
              <a:rPr lang="en-US" smtClean="0"/>
              <a:t>‹#›</a:t>
            </a:fld>
            <a:endParaRPr lang="en-US" dirty="0"/>
          </a:p>
        </p:txBody>
      </p:sp>
    </p:spTree>
    <p:extLst>
      <p:ext uri="{BB962C8B-B14F-4D97-AF65-F5344CB8AC3E}">
        <p14:creationId xmlns:p14="http://schemas.microsoft.com/office/powerpoint/2010/main" val="1014719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E70590-53C5-46E5-B126-39E5D5F71F37}" type="slidenum">
              <a:rPr lang="en-US" smtClean="0"/>
              <a:t>1</a:t>
            </a:fld>
            <a:endParaRPr lang="en-US" dirty="0"/>
          </a:p>
        </p:txBody>
      </p:sp>
    </p:spTree>
    <p:extLst>
      <p:ext uri="{BB962C8B-B14F-4D97-AF65-F5344CB8AC3E}">
        <p14:creationId xmlns:p14="http://schemas.microsoft.com/office/powerpoint/2010/main" val="136115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7E0AC58-6CDC-4657-BDF5-C8E0F5424088}" type="slidenum">
              <a:rPr lang="en-US" smtClean="0"/>
              <a:pPr/>
              <a:t>10</a:t>
            </a:fld>
            <a:endParaRPr lang="en-US" dirty="0"/>
          </a:p>
        </p:txBody>
      </p:sp>
    </p:spTree>
    <p:extLst>
      <p:ext uri="{BB962C8B-B14F-4D97-AF65-F5344CB8AC3E}">
        <p14:creationId xmlns:p14="http://schemas.microsoft.com/office/powerpoint/2010/main" val="4138330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E70590-53C5-46E5-B126-39E5D5F71F37}" type="slidenum">
              <a:rPr lang="en-US" smtClean="0"/>
              <a:t>11</a:t>
            </a:fld>
            <a:endParaRPr lang="en-US" dirty="0"/>
          </a:p>
        </p:txBody>
      </p:sp>
    </p:spTree>
    <p:extLst>
      <p:ext uri="{BB962C8B-B14F-4D97-AF65-F5344CB8AC3E}">
        <p14:creationId xmlns:p14="http://schemas.microsoft.com/office/powerpoint/2010/main" val="4166204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ts val="2000"/>
              </a:lnSpc>
              <a:spcBef>
                <a:spcPts val="1200"/>
              </a:spcBef>
              <a:spcAft>
                <a:spcPts val="600"/>
              </a:spcAft>
              <a:buFont typeface="Arial" panose="020B0604020202020204" pitchFamily="34" charset="0"/>
              <a:buNone/>
            </a:pPr>
            <a:r>
              <a:rPr lang="en-US" sz="1200" b="0" i="0" dirty="0" smtClean="0">
                <a:solidFill>
                  <a:schemeClr val="tx1"/>
                </a:solidFill>
              </a:rPr>
              <a:t>Higher Ed Industry</a:t>
            </a:r>
            <a:r>
              <a:rPr lang="en-US" sz="1200" b="0" i="0" baseline="0" dirty="0" smtClean="0">
                <a:solidFill>
                  <a:schemeClr val="tx1"/>
                </a:solidFill>
              </a:rPr>
              <a:t> Standards for Open Rates: </a:t>
            </a:r>
            <a:r>
              <a:rPr lang="en-US" sz="1200" b="0" i="0" dirty="0" smtClean="0">
                <a:solidFill>
                  <a:schemeClr val="tx1"/>
                </a:solidFill>
              </a:rPr>
              <a:t>22% Higher Ed, 18%</a:t>
            </a:r>
            <a:r>
              <a:rPr lang="en-US" sz="1200" b="0" i="0" baseline="0" dirty="0" smtClean="0">
                <a:solidFill>
                  <a:schemeClr val="tx1"/>
                </a:solidFill>
              </a:rPr>
              <a:t> for Marketing/Advertising</a:t>
            </a:r>
          </a:p>
          <a:p>
            <a:pPr marL="0" lvl="0" indent="0">
              <a:lnSpc>
                <a:spcPts val="2000"/>
              </a:lnSpc>
              <a:spcBef>
                <a:spcPts val="1200"/>
              </a:spcBef>
              <a:spcAft>
                <a:spcPts val="600"/>
              </a:spcAft>
              <a:buFont typeface="Arial" panose="020B0604020202020204" pitchFamily="34" charset="0"/>
              <a:buNone/>
            </a:pPr>
            <a:endParaRPr lang="en-US" sz="1200" b="0" i="0" baseline="0" dirty="0" smtClean="0">
              <a:solidFill>
                <a:schemeClr val="tx1"/>
              </a:solidFill>
            </a:endParaRPr>
          </a:p>
          <a:p>
            <a:pPr marL="0" lvl="0" indent="0">
              <a:lnSpc>
                <a:spcPts val="2000"/>
              </a:lnSpc>
              <a:spcBef>
                <a:spcPts val="1200"/>
              </a:spcBef>
              <a:spcAft>
                <a:spcPts val="600"/>
              </a:spcAft>
              <a:buFont typeface="Arial" panose="020B0604020202020204" pitchFamily="34" charset="0"/>
              <a:buNone/>
            </a:pPr>
            <a:r>
              <a:rPr lang="en-US" sz="1200" b="0" i="0" baseline="0" dirty="0" smtClean="0">
                <a:solidFill>
                  <a:schemeClr val="tx1"/>
                </a:solidFill>
              </a:rPr>
              <a:t>Standard templates – display, brand trust; started rolling out new ones</a:t>
            </a:r>
          </a:p>
          <a:p>
            <a:pPr marL="0" lvl="0" indent="0">
              <a:lnSpc>
                <a:spcPts val="2000"/>
              </a:lnSpc>
              <a:spcBef>
                <a:spcPts val="1200"/>
              </a:spcBef>
              <a:spcAft>
                <a:spcPts val="600"/>
              </a:spcAft>
              <a:buFont typeface="Arial" panose="020B0604020202020204" pitchFamily="34" charset="0"/>
              <a:buNone/>
            </a:pPr>
            <a:endParaRPr lang="en-US" sz="1200" b="0" i="0" baseline="0" dirty="0" smtClean="0">
              <a:solidFill>
                <a:schemeClr val="tx1"/>
              </a:solidFill>
            </a:endParaRPr>
          </a:p>
          <a:p>
            <a:pPr marL="0" lvl="0" indent="0">
              <a:lnSpc>
                <a:spcPts val="2000"/>
              </a:lnSpc>
              <a:spcBef>
                <a:spcPts val="1200"/>
              </a:spcBef>
              <a:spcAft>
                <a:spcPts val="600"/>
              </a:spcAft>
              <a:buFont typeface="Arial" panose="020B0604020202020204" pitchFamily="34" charset="0"/>
              <a:buNone/>
            </a:pPr>
            <a:r>
              <a:rPr lang="en-US" sz="1200" b="0" i="0" baseline="0" dirty="0" smtClean="0">
                <a:solidFill>
                  <a:schemeClr val="tx1"/>
                </a:solidFill>
              </a:rPr>
              <a:t>Copyediting: increased accuracy and quality; Arvin </a:t>
            </a:r>
            <a:r>
              <a:rPr lang="en-US" sz="1200" b="0" i="0" baseline="0" dirty="0" err="1" smtClean="0">
                <a:solidFill>
                  <a:schemeClr val="tx1"/>
                </a:solidFill>
              </a:rPr>
              <a:t>Temkar</a:t>
            </a:r>
            <a:r>
              <a:rPr lang="en-US" sz="1200" b="0" i="0" baseline="0" dirty="0" smtClean="0">
                <a:solidFill>
                  <a:schemeClr val="tx1"/>
                </a:solidFill>
              </a:rPr>
              <a:t> was hired last May and he has been providing email copyediting service for about a year now</a:t>
            </a:r>
          </a:p>
          <a:p>
            <a:pPr marL="0" lvl="0" indent="0">
              <a:lnSpc>
                <a:spcPts val="2000"/>
              </a:lnSpc>
              <a:spcBef>
                <a:spcPts val="1200"/>
              </a:spcBef>
              <a:spcAft>
                <a:spcPts val="600"/>
              </a:spcAft>
              <a:buFont typeface="Arial" panose="020B0604020202020204" pitchFamily="34" charset="0"/>
              <a:buNone/>
            </a:pPr>
            <a:endParaRPr lang="en-US" sz="1200" b="0" i="0" baseline="0" dirty="0" smtClean="0">
              <a:solidFill>
                <a:schemeClr val="tx1"/>
              </a:solidFill>
            </a:endParaRPr>
          </a:p>
        </p:txBody>
      </p:sp>
      <p:sp>
        <p:nvSpPr>
          <p:cNvPr id="4" name="Slide Number Placeholder 3"/>
          <p:cNvSpPr>
            <a:spLocks noGrp="1"/>
          </p:cNvSpPr>
          <p:nvPr>
            <p:ph type="sldNum" sz="quarter" idx="10"/>
          </p:nvPr>
        </p:nvSpPr>
        <p:spPr/>
        <p:txBody>
          <a:bodyPr/>
          <a:lstStyle/>
          <a:p>
            <a:fld id="{48E70590-53C5-46E5-B126-39E5D5F71F37}" type="slidenum">
              <a:rPr lang="en-US" smtClean="0"/>
              <a:t>12</a:t>
            </a:fld>
            <a:endParaRPr lang="en-US" dirty="0"/>
          </a:p>
        </p:txBody>
      </p:sp>
    </p:spTree>
    <p:extLst>
      <p:ext uri="{BB962C8B-B14F-4D97-AF65-F5344CB8AC3E}">
        <p14:creationId xmlns:p14="http://schemas.microsoft.com/office/powerpoint/2010/main" val="2051081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What’s wrong</a:t>
            </a:r>
            <a:r>
              <a:rPr lang="en-US" baseline="0" dirty="0" smtClean="0"/>
              <a:t> with this picture</a:t>
            </a:r>
            <a:r>
              <a:rPr lang="en-US" baseline="0" dirty="0" smtClean="0"/>
              <a:t>? Explain i</a:t>
            </a:r>
            <a:r>
              <a:rPr lang="en-US" dirty="0" smtClean="0"/>
              <a:t>mportance</a:t>
            </a:r>
            <a:r>
              <a:rPr lang="en-US" baseline="0" dirty="0" smtClean="0"/>
              <a:t> </a:t>
            </a:r>
            <a:r>
              <a:rPr lang="en-US" baseline="0" dirty="0" smtClean="0"/>
              <a:t>of </a:t>
            </a:r>
            <a:r>
              <a:rPr lang="en-US" baseline="0" dirty="0" smtClean="0"/>
              <a:t>copyediting and the copyediting </a:t>
            </a:r>
            <a:r>
              <a:rPr lang="en-US" baseline="0" dirty="0" smtClean="0"/>
              <a:t>process</a:t>
            </a:r>
            <a:endParaRPr lang="en-US" dirty="0"/>
          </a:p>
        </p:txBody>
      </p:sp>
      <p:sp>
        <p:nvSpPr>
          <p:cNvPr id="4" name="Slide Number Placeholder 3"/>
          <p:cNvSpPr>
            <a:spLocks noGrp="1"/>
          </p:cNvSpPr>
          <p:nvPr>
            <p:ph type="sldNum" sz="quarter" idx="10"/>
          </p:nvPr>
        </p:nvSpPr>
        <p:spPr/>
        <p:txBody>
          <a:bodyPr/>
          <a:lstStyle/>
          <a:p>
            <a:fld id="{48E70590-53C5-46E5-B126-39E5D5F71F37}" type="slidenum">
              <a:rPr lang="en-US" smtClean="0"/>
              <a:t>13</a:t>
            </a:fld>
            <a:endParaRPr lang="en-US" dirty="0"/>
          </a:p>
        </p:txBody>
      </p:sp>
    </p:spTree>
    <p:extLst>
      <p:ext uri="{BB962C8B-B14F-4D97-AF65-F5344CB8AC3E}">
        <p14:creationId xmlns:p14="http://schemas.microsoft.com/office/powerpoint/2010/main" val="4039646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8E70590-53C5-46E5-B126-39E5D5F71F37}" type="slidenum">
              <a:rPr lang="en-US" smtClean="0"/>
              <a:t>14</a:t>
            </a:fld>
            <a:endParaRPr lang="en-US" dirty="0"/>
          </a:p>
        </p:txBody>
      </p:sp>
    </p:spTree>
    <p:extLst>
      <p:ext uri="{BB962C8B-B14F-4D97-AF65-F5344CB8AC3E}">
        <p14:creationId xmlns:p14="http://schemas.microsoft.com/office/powerpoint/2010/main" val="4039646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Opt-in</a:t>
            </a:r>
            <a:r>
              <a:rPr lang="en-US" baseline="0" dirty="0" smtClean="0"/>
              <a:t>: CANN-Spam laws, required to have global opt-out, but there are messages that are required (e.g., CLERY) </a:t>
            </a:r>
          </a:p>
          <a:p>
            <a:endParaRPr lang="en-US" b="1"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8E70590-53C5-46E5-B126-39E5D5F71F37}" type="slidenum">
              <a:rPr lang="en-US" smtClean="0"/>
              <a:t>15</a:t>
            </a:fld>
            <a:endParaRPr lang="en-US" dirty="0"/>
          </a:p>
        </p:txBody>
      </p:sp>
    </p:spTree>
    <p:extLst>
      <p:ext uri="{BB962C8B-B14F-4D97-AF65-F5344CB8AC3E}">
        <p14:creationId xmlns:p14="http://schemas.microsoft.com/office/powerpoint/2010/main" val="1062012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Reduces </a:t>
            </a:r>
            <a:r>
              <a:rPr lang="en-US" dirty="0" smtClean="0"/>
              <a:t>need for copy</a:t>
            </a:r>
            <a:r>
              <a:rPr lang="en-US" baseline="0" dirty="0" smtClean="0"/>
              <a:t> editing/errors</a:t>
            </a:r>
          </a:p>
          <a:p>
            <a:pPr marL="171450" indent="-171450">
              <a:buFontTx/>
              <a:buChar char="-"/>
            </a:pPr>
            <a:r>
              <a:rPr lang="en-US" baseline="0" dirty="0" smtClean="0"/>
              <a:t>Reduce hours spent custom creating emails and set up</a:t>
            </a:r>
          </a:p>
          <a:p>
            <a:pPr marL="171450" indent="-171450">
              <a:buFontTx/>
              <a:buChar char="-"/>
            </a:pPr>
            <a:r>
              <a:rPr lang="en-US" baseline="0" dirty="0" smtClean="0"/>
              <a:t>Greatly reduce turn-around time</a:t>
            </a:r>
          </a:p>
          <a:p>
            <a:endParaRPr lang="en-US" dirty="0"/>
          </a:p>
        </p:txBody>
      </p:sp>
      <p:sp>
        <p:nvSpPr>
          <p:cNvPr id="4" name="Slide Number Placeholder 3"/>
          <p:cNvSpPr>
            <a:spLocks noGrp="1"/>
          </p:cNvSpPr>
          <p:nvPr>
            <p:ph type="sldNum" sz="quarter" idx="10"/>
          </p:nvPr>
        </p:nvSpPr>
        <p:spPr/>
        <p:txBody>
          <a:bodyPr/>
          <a:lstStyle/>
          <a:p>
            <a:fld id="{48E70590-53C5-46E5-B126-39E5D5F71F37}" type="slidenum">
              <a:rPr lang="en-US" smtClean="0"/>
              <a:t>16</a:t>
            </a:fld>
            <a:endParaRPr lang="en-US" dirty="0"/>
          </a:p>
        </p:txBody>
      </p:sp>
    </p:spTree>
    <p:extLst>
      <p:ext uri="{BB962C8B-B14F-4D97-AF65-F5344CB8AC3E}">
        <p14:creationId xmlns:p14="http://schemas.microsoft.com/office/powerpoint/2010/main" val="1320130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E70590-53C5-46E5-B126-39E5D5F71F37}" type="slidenum">
              <a:rPr lang="en-US" smtClean="0"/>
              <a:t>17</a:t>
            </a:fld>
            <a:endParaRPr lang="en-US" dirty="0"/>
          </a:p>
        </p:txBody>
      </p:sp>
    </p:spTree>
    <p:extLst>
      <p:ext uri="{BB962C8B-B14F-4D97-AF65-F5344CB8AC3E}">
        <p14:creationId xmlns:p14="http://schemas.microsoft.com/office/powerpoint/2010/main" val="2347485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US" dirty="0" smtClean="0"/>
              <a:t>Utilize </a:t>
            </a:r>
            <a:r>
              <a:rPr lang="en-US" dirty="0" err="1" smtClean="0"/>
              <a:t>myUSF</a:t>
            </a:r>
            <a:r>
              <a:rPr lang="en-US" dirty="0" smtClean="0"/>
              <a:t> dashboards and Schools, Student Life, and One Stop </a:t>
            </a:r>
            <a:r>
              <a:rPr lang="en-US" dirty="0" smtClean="0"/>
              <a:t>homepages </a:t>
            </a:r>
            <a:r>
              <a:rPr lang="en-US" dirty="0" smtClean="0"/>
              <a:t>to feature announcements</a:t>
            </a:r>
          </a:p>
          <a:p>
            <a:pPr marL="0" marR="0" lvl="3" indent="0" algn="l" defTabSz="914400" rtl="0" eaLnBrk="1" fontAlgn="auto" latinLnBrk="0" hangingPunct="1">
              <a:lnSpc>
                <a:spcPct val="100000"/>
              </a:lnSpc>
              <a:spcBef>
                <a:spcPts val="0"/>
              </a:spcBef>
              <a:spcAft>
                <a:spcPts val="0"/>
              </a:spcAft>
              <a:buClrTx/>
              <a:buSzTx/>
              <a:buFontTx/>
              <a:buNone/>
              <a:tabLst/>
              <a:defRPr/>
            </a:pPr>
            <a:r>
              <a:rPr lang="en-US" dirty="0" smtClean="0"/>
              <a:t>Instead of sending an</a:t>
            </a:r>
            <a:r>
              <a:rPr lang="en-US" baseline="0" dirty="0" smtClean="0"/>
              <a:t> email with 1 Grant Award recipient, we will consolidate and send out monthly</a:t>
            </a:r>
            <a:endParaRPr lang="en-US" dirty="0" smtClean="0"/>
          </a:p>
          <a:p>
            <a:endParaRPr lang="en-US" dirty="0"/>
          </a:p>
        </p:txBody>
      </p:sp>
      <p:sp>
        <p:nvSpPr>
          <p:cNvPr id="4" name="Slide Number Placeholder 3"/>
          <p:cNvSpPr>
            <a:spLocks noGrp="1"/>
          </p:cNvSpPr>
          <p:nvPr>
            <p:ph type="sldNum" sz="quarter" idx="10"/>
          </p:nvPr>
        </p:nvSpPr>
        <p:spPr/>
        <p:txBody>
          <a:bodyPr/>
          <a:lstStyle/>
          <a:p>
            <a:fld id="{48E70590-53C5-46E5-B126-39E5D5F71F37}" type="slidenum">
              <a:rPr lang="en-US" smtClean="0"/>
              <a:t>18</a:t>
            </a:fld>
            <a:endParaRPr lang="en-US" dirty="0"/>
          </a:p>
        </p:txBody>
      </p:sp>
    </p:spTree>
    <p:extLst>
      <p:ext uri="{BB962C8B-B14F-4D97-AF65-F5344CB8AC3E}">
        <p14:creationId xmlns:p14="http://schemas.microsoft.com/office/powerpoint/2010/main" val="18010186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fontAlgn="base">
              <a:buFont typeface="Arial" panose="020B0604020202020204" pitchFamily="34" charset="0"/>
              <a:buNone/>
            </a:pPr>
            <a:r>
              <a:rPr lang="en-US" sz="1200" b="0" dirty="0" smtClean="0">
                <a:solidFill>
                  <a:schemeClr val="tx1"/>
                </a:solidFill>
              </a:rPr>
              <a:t>Death Announcements will still</a:t>
            </a:r>
            <a:r>
              <a:rPr lang="en-US" sz="1200" b="0" baseline="0" dirty="0" smtClean="0">
                <a:solidFill>
                  <a:schemeClr val="tx1"/>
                </a:solidFill>
              </a:rPr>
              <a:t> be sent out by email but not to the whole university.  We will post announcements to all of the USF community, but emails will be</a:t>
            </a:r>
            <a:r>
              <a:rPr lang="en-US" sz="1200" b="0" dirty="0" smtClean="0">
                <a:solidFill>
                  <a:schemeClr val="tx1"/>
                </a:solidFill>
              </a:rPr>
              <a:t> </a:t>
            </a:r>
            <a:r>
              <a:rPr lang="en-US" sz="1200" b="0" dirty="0" smtClean="0">
                <a:solidFill>
                  <a:schemeClr val="tx1"/>
                </a:solidFill>
              </a:rPr>
              <a:t>more targeted to those affected &amp; should be for current members of the USF </a:t>
            </a:r>
            <a:r>
              <a:rPr lang="en-US" sz="1200" b="0" dirty="0" smtClean="0">
                <a:solidFill>
                  <a:schemeClr val="tx1"/>
                </a:solidFill>
              </a:rPr>
              <a:t>community.</a:t>
            </a:r>
            <a:r>
              <a:rPr lang="en-US" sz="1200" b="0" baseline="0" dirty="0" smtClean="0">
                <a:solidFill>
                  <a:schemeClr val="tx1"/>
                </a:solidFill>
              </a:rPr>
              <a:t>  </a:t>
            </a:r>
            <a:endParaRPr lang="en-US" sz="1200" b="0" dirty="0" smtClean="0">
              <a:solidFill>
                <a:schemeClr val="tx1"/>
              </a:solidFill>
            </a:endParaRPr>
          </a:p>
          <a:p>
            <a:endParaRPr lang="en-US" dirty="0" smtClean="0"/>
          </a:p>
        </p:txBody>
      </p:sp>
      <p:sp>
        <p:nvSpPr>
          <p:cNvPr id="4" name="Slide Number Placeholder 3"/>
          <p:cNvSpPr>
            <a:spLocks noGrp="1"/>
          </p:cNvSpPr>
          <p:nvPr>
            <p:ph type="sldNum" sz="quarter" idx="10"/>
          </p:nvPr>
        </p:nvSpPr>
        <p:spPr/>
        <p:txBody>
          <a:bodyPr/>
          <a:lstStyle/>
          <a:p>
            <a:fld id="{48E70590-53C5-46E5-B126-39E5D5F71F37}" type="slidenum">
              <a:rPr lang="en-US" smtClean="0"/>
              <a:t>19</a:t>
            </a:fld>
            <a:endParaRPr lang="en-US" dirty="0"/>
          </a:p>
        </p:txBody>
      </p:sp>
    </p:spTree>
    <p:extLst>
      <p:ext uri="{BB962C8B-B14F-4D97-AF65-F5344CB8AC3E}">
        <p14:creationId xmlns:p14="http://schemas.microsoft.com/office/powerpoint/2010/main" val="7412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smtClean="0">
                <a:solidFill>
                  <a:schemeClr val="tx1"/>
                </a:solidFill>
              </a:rPr>
              <a:t>Web &amp; Digital Communications</a:t>
            </a:r>
            <a:r>
              <a:rPr lang="en-US" sz="1200" b="0" baseline="0" dirty="0" smtClean="0">
                <a:solidFill>
                  <a:schemeClr val="tx1"/>
                </a:solidFill>
              </a:rPr>
              <a:t> now </a:t>
            </a:r>
            <a:r>
              <a:rPr lang="en-US" sz="1200" b="0" baseline="0" dirty="0" smtClean="0">
                <a:solidFill>
                  <a:schemeClr val="tx1"/>
                </a:solidFill>
              </a:rPr>
              <a:t>oversees </a:t>
            </a:r>
            <a:r>
              <a:rPr lang="en-US" sz="1200" b="0" baseline="0" dirty="0" smtClean="0">
                <a:solidFill>
                  <a:schemeClr val="tx1"/>
                </a:solidFill>
              </a:rPr>
              <a:t>email services and are dedicated to improving customer service</a:t>
            </a:r>
          </a:p>
          <a:p>
            <a:r>
              <a:rPr lang="en-US" sz="1200" b="0" baseline="0" dirty="0" smtClean="0">
                <a:solidFill>
                  <a:schemeClr val="tx1"/>
                </a:solidFill>
              </a:rPr>
              <a:t>Introduce </a:t>
            </a:r>
            <a:r>
              <a:rPr lang="en-US" sz="1200" b="0" baseline="0" dirty="0" smtClean="0">
                <a:solidFill>
                  <a:schemeClr val="tx1"/>
                </a:solidFill>
              </a:rPr>
              <a:t>Crystal Ejanda, Associate Director of Web Services, and Christine Urban, Email Specialist</a:t>
            </a:r>
            <a:endParaRPr lang="en-US" dirty="0"/>
          </a:p>
        </p:txBody>
      </p:sp>
      <p:sp>
        <p:nvSpPr>
          <p:cNvPr id="4" name="Slide Number Placeholder 3"/>
          <p:cNvSpPr>
            <a:spLocks noGrp="1"/>
          </p:cNvSpPr>
          <p:nvPr>
            <p:ph type="sldNum" sz="quarter" idx="10"/>
          </p:nvPr>
        </p:nvSpPr>
        <p:spPr/>
        <p:txBody>
          <a:bodyPr/>
          <a:lstStyle/>
          <a:p>
            <a:fld id="{48E70590-53C5-46E5-B126-39E5D5F71F37}" type="slidenum">
              <a:rPr lang="en-US" smtClean="0"/>
              <a:t>2</a:t>
            </a:fld>
            <a:endParaRPr lang="en-US" dirty="0"/>
          </a:p>
        </p:txBody>
      </p:sp>
    </p:spTree>
    <p:extLst>
      <p:ext uri="{BB962C8B-B14F-4D97-AF65-F5344CB8AC3E}">
        <p14:creationId xmlns:p14="http://schemas.microsoft.com/office/powerpoint/2010/main" val="5497723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to the style guide and you are empowered</a:t>
            </a:r>
            <a:r>
              <a:rPr lang="en-US" baseline="0" dirty="0" smtClean="0"/>
              <a:t> to copyedit </a:t>
            </a:r>
            <a:r>
              <a:rPr lang="en-US" dirty="0" smtClean="0"/>
              <a:t>for all</a:t>
            </a:r>
            <a:r>
              <a:rPr lang="en-US" baseline="0" dirty="0" smtClean="0"/>
              <a:t> other emails</a:t>
            </a:r>
            <a:endParaRPr lang="en-US" dirty="0" smtClean="0"/>
          </a:p>
        </p:txBody>
      </p:sp>
      <p:sp>
        <p:nvSpPr>
          <p:cNvPr id="4" name="Slide Number Placeholder 3"/>
          <p:cNvSpPr>
            <a:spLocks noGrp="1"/>
          </p:cNvSpPr>
          <p:nvPr>
            <p:ph type="sldNum" sz="quarter" idx="10"/>
          </p:nvPr>
        </p:nvSpPr>
        <p:spPr/>
        <p:txBody>
          <a:bodyPr/>
          <a:lstStyle/>
          <a:p>
            <a:fld id="{48E70590-53C5-46E5-B126-39E5D5F71F37}" type="slidenum">
              <a:rPr lang="en-US" smtClean="0"/>
              <a:t>20</a:t>
            </a:fld>
            <a:endParaRPr lang="en-US" dirty="0"/>
          </a:p>
        </p:txBody>
      </p:sp>
    </p:spTree>
    <p:extLst>
      <p:ext uri="{BB962C8B-B14F-4D97-AF65-F5344CB8AC3E}">
        <p14:creationId xmlns:p14="http://schemas.microsoft.com/office/powerpoint/2010/main" val="4152058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48E70590-53C5-46E5-B126-39E5D5F71F37}" type="slidenum">
              <a:rPr lang="en-US" smtClean="0"/>
              <a:t>21</a:t>
            </a:fld>
            <a:endParaRPr lang="en-US" dirty="0"/>
          </a:p>
        </p:txBody>
      </p:sp>
    </p:spTree>
    <p:extLst>
      <p:ext uri="{BB962C8B-B14F-4D97-AF65-F5344CB8AC3E}">
        <p14:creationId xmlns:p14="http://schemas.microsoft.com/office/powerpoint/2010/main" val="31034998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8E70590-53C5-46E5-B126-39E5D5F71F37}" type="slidenum">
              <a:rPr lang="en-US" smtClean="0"/>
              <a:t>22</a:t>
            </a:fld>
            <a:endParaRPr lang="en-US" dirty="0"/>
          </a:p>
        </p:txBody>
      </p:sp>
    </p:spTree>
    <p:extLst>
      <p:ext uri="{BB962C8B-B14F-4D97-AF65-F5344CB8AC3E}">
        <p14:creationId xmlns:p14="http://schemas.microsoft.com/office/powerpoint/2010/main" val="27771715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2" indent="-171450" algn="l" defTabSz="914400" rtl="0" eaLnBrk="1" fontAlgn="auto" latinLnBrk="0" hangingPunct="1">
              <a:lnSpc>
                <a:spcPct val="100000"/>
              </a:lnSpc>
              <a:spcBef>
                <a:spcPts val="0"/>
              </a:spcBef>
              <a:spcAft>
                <a:spcPts val="0"/>
              </a:spcAft>
              <a:buClrTx/>
              <a:buSzTx/>
              <a:buFontTx/>
              <a:buChar char="-"/>
              <a:tabLst/>
              <a:defRPr/>
            </a:pPr>
            <a:r>
              <a:rPr lang="en-US" sz="1200" dirty="0" smtClean="0"/>
              <a:t>School, branch, fresh/</a:t>
            </a:r>
            <a:r>
              <a:rPr lang="en-US" sz="1200" dirty="0" err="1" smtClean="0"/>
              <a:t>soph</a:t>
            </a:r>
            <a:r>
              <a:rPr lang="en-US" sz="1200" dirty="0" smtClean="0"/>
              <a:t>/</a:t>
            </a:r>
            <a:r>
              <a:rPr lang="en-US" sz="1200" dirty="0" err="1" smtClean="0"/>
              <a:t>jr</a:t>
            </a:r>
            <a:r>
              <a:rPr lang="en-US" sz="1200" dirty="0" smtClean="0"/>
              <a:t>/senior</a:t>
            </a:r>
          </a:p>
          <a:p>
            <a:pPr marL="171450" marR="0" lvl="2" indent="-171450" algn="l" defTabSz="914400" rtl="0" eaLnBrk="1" fontAlgn="auto" latinLnBrk="0" hangingPunct="1">
              <a:lnSpc>
                <a:spcPct val="100000"/>
              </a:lnSpc>
              <a:spcBef>
                <a:spcPts val="0"/>
              </a:spcBef>
              <a:spcAft>
                <a:spcPts val="0"/>
              </a:spcAft>
              <a:buClrTx/>
              <a:buSzTx/>
              <a:buFontTx/>
              <a:buChar char="-"/>
              <a:tabLst/>
              <a:defRPr/>
            </a:pPr>
            <a:r>
              <a:rPr lang="en-US" sz="1200" dirty="0" smtClean="0"/>
              <a:t>CIPE: eligible</a:t>
            </a:r>
            <a:r>
              <a:rPr lang="en-US" sz="1200" baseline="0" dirty="0" smtClean="0"/>
              <a:t> to walk seniors</a:t>
            </a:r>
          </a:p>
          <a:p>
            <a:pPr marL="171450" marR="0" lvl="2" indent="-171450" algn="l" defTabSz="914400" rtl="0" eaLnBrk="1" fontAlgn="auto" latinLnBrk="0" hangingPunct="1">
              <a:lnSpc>
                <a:spcPct val="100000"/>
              </a:lnSpc>
              <a:spcBef>
                <a:spcPts val="0"/>
              </a:spcBef>
              <a:spcAft>
                <a:spcPts val="0"/>
              </a:spcAft>
              <a:buClrTx/>
              <a:buSzTx/>
              <a:buFontTx/>
              <a:buChar char="-"/>
              <a:tabLst/>
              <a:defRPr/>
            </a:pPr>
            <a:r>
              <a:rPr lang="en-US" sz="1200" baseline="0" dirty="0" smtClean="0"/>
              <a:t>Development: alumni in Orange County</a:t>
            </a:r>
          </a:p>
          <a:p>
            <a:pPr marL="171450" marR="0" lvl="2" indent="-171450" algn="l" defTabSz="914400" rtl="0" eaLnBrk="1" fontAlgn="auto" latinLnBrk="0" hangingPunct="1">
              <a:lnSpc>
                <a:spcPct val="100000"/>
              </a:lnSpc>
              <a:spcBef>
                <a:spcPts val="0"/>
              </a:spcBef>
              <a:spcAft>
                <a:spcPts val="0"/>
              </a:spcAft>
              <a:buClrTx/>
              <a:buSzTx/>
              <a:buFontTx/>
              <a:buChar char="-"/>
              <a:tabLst/>
              <a:defRPr/>
            </a:pPr>
            <a:r>
              <a:rPr lang="en-US" sz="1200" baseline="0" dirty="0" smtClean="0"/>
              <a:t>Contacts at other schools inviting to symposium</a:t>
            </a:r>
          </a:p>
        </p:txBody>
      </p:sp>
      <p:sp>
        <p:nvSpPr>
          <p:cNvPr id="4" name="Slide Number Placeholder 3"/>
          <p:cNvSpPr>
            <a:spLocks noGrp="1"/>
          </p:cNvSpPr>
          <p:nvPr>
            <p:ph type="sldNum" sz="quarter" idx="10"/>
          </p:nvPr>
        </p:nvSpPr>
        <p:spPr/>
        <p:txBody>
          <a:bodyPr/>
          <a:lstStyle/>
          <a:p>
            <a:fld id="{48E70590-53C5-46E5-B126-39E5D5F71F37}" type="slidenum">
              <a:rPr lang="en-US" smtClean="0"/>
              <a:t>23</a:t>
            </a:fld>
            <a:endParaRPr lang="en-US" dirty="0"/>
          </a:p>
        </p:txBody>
      </p:sp>
    </p:spTree>
    <p:extLst>
      <p:ext uri="{BB962C8B-B14F-4D97-AF65-F5344CB8AC3E}">
        <p14:creationId xmlns:p14="http://schemas.microsoft.com/office/powerpoint/2010/main" val="4851850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You can feature your event in the USF calendar email. Make sure your event is tagged properly in Drupal.  If you want an event to show up in the school section, check off the school name in the category and it will show up in the school section of the USF calendar</a:t>
            </a:r>
            <a:r>
              <a:rPr lang="en-US" sz="1600" baseline="0" dirty="0" smtClean="0"/>
              <a:t> email.  Checking off </a:t>
            </a:r>
            <a:r>
              <a:rPr lang="en-US" sz="1600" dirty="0" smtClean="0"/>
              <a:t>“Student Events” will cause it to</a:t>
            </a:r>
            <a:r>
              <a:rPr lang="en-US" sz="1600" baseline="0" dirty="0" smtClean="0"/>
              <a:t> </a:t>
            </a:r>
            <a:r>
              <a:rPr lang="en-US" sz="1600" dirty="0" smtClean="0"/>
              <a:t>show up in the “All Students” section of the calendar email. </a:t>
            </a:r>
            <a:br>
              <a:rPr lang="en-US" sz="1600" dirty="0" smtClean="0"/>
            </a:br>
            <a:endParaRPr lang="en-US" sz="1600" baseline="0" dirty="0" smtClean="0"/>
          </a:p>
          <a:p>
            <a:r>
              <a:rPr lang="en-US" sz="1600" baseline="0" dirty="0" smtClean="0"/>
              <a:t>You can work </a:t>
            </a:r>
            <a:r>
              <a:rPr lang="en-US" sz="1600" baseline="0" dirty="0" smtClean="0"/>
              <a:t>with </a:t>
            </a:r>
            <a:r>
              <a:rPr lang="en-US" sz="1600" baseline="0" dirty="0" smtClean="0"/>
              <a:t>your calendar </a:t>
            </a:r>
            <a:r>
              <a:rPr lang="en-US" sz="1600" baseline="0" dirty="0" smtClean="0"/>
              <a:t>editor or school’s calendar </a:t>
            </a:r>
            <a:r>
              <a:rPr lang="en-US" sz="1600" baseline="0" dirty="0" smtClean="0"/>
              <a:t>manager to properly tag your event if you don’t have access.</a:t>
            </a:r>
            <a:endParaRPr lang="en-US" dirty="0" smtClean="0"/>
          </a:p>
        </p:txBody>
      </p:sp>
      <p:sp>
        <p:nvSpPr>
          <p:cNvPr id="4" name="Slide Number Placeholder 3"/>
          <p:cNvSpPr>
            <a:spLocks noGrp="1"/>
          </p:cNvSpPr>
          <p:nvPr>
            <p:ph type="sldNum" sz="quarter" idx="10"/>
          </p:nvPr>
        </p:nvSpPr>
        <p:spPr/>
        <p:txBody>
          <a:bodyPr/>
          <a:lstStyle/>
          <a:p>
            <a:fld id="{48E70590-53C5-46E5-B126-39E5D5F71F37}" type="slidenum">
              <a:rPr lang="en-US" smtClean="0"/>
              <a:t>24</a:t>
            </a:fld>
            <a:endParaRPr lang="en-US" dirty="0"/>
          </a:p>
        </p:txBody>
      </p:sp>
    </p:spTree>
    <p:extLst>
      <p:ext uri="{BB962C8B-B14F-4D97-AF65-F5344CB8AC3E}">
        <p14:creationId xmlns:p14="http://schemas.microsoft.com/office/powerpoint/2010/main" val="2292723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4488" lvl="2" indent="0" fontAlgn="base">
              <a:lnSpc>
                <a:spcPts val="2000"/>
              </a:lnSpc>
              <a:buFont typeface="Courier New" panose="02070309020205020404" pitchFamily="49" charset="0"/>
              <a:buNone/>
            </a:pPr>
            <a:r>
              <a:rPr lang="en-US" sz="1200" dirty="0" smtClean="0"/>
              <a:t>Selecting “Featured” under “include in calendar emails” will cause it an</a:t>
            </a:r>
            <a:r>
              <a:rPr lang="en-US" sz="1200" baseline="0" dirty="0" smtClean="0"/>
              <a:t> event to show up in the Featured USF Community-Wide section of the USF calendar email.  You should only check this if the event </a:t>
            </a:r>
            <a:r>
              <a:rPr lang="en-US" sz="1200" dirty="0" smtClean="0"/>
              <a:t>a</a:t>
            </a:r>
            <a:r>
              <a:rPr lang="en-US" sz="1200" baseline="0" dirty="0" smtClean="0"/>
              <a:t>ppeals </a:t>
            </a:r>
            <a:r>
              <a:rPr lang="en-US" sz="1200" baseline="0" dirty="0" smtClean="0"/>
              <a:t>to wider USF </a:t>
            </a:r>
            <a:r>
              <a:rPr lang="en-US" sz="1200" baseline="0" dirty="0" smtClean="0"/>
              <a:t>community, has imagery, and event details.   Work </a:t>
            </a:r>
            <a:r>
              <a:rPr lang="en-US" sz="1200" baseline="0" dirty="0" smtClean="0"/>
              <a:t>with calendar </a:t>
            </a:r>
            <a:r>
              <a:rPr lang="en-US" sz="1200" baseline="0" dirty="0" smtClean="0"/>
              <a:t>editors/school web manager if you don’t have access to update events, or you can send an email to ecommunications@usfca.edu.</a:t>
            </a:r>
            <a:endParaRPr lang="en-US" sz="1200" baseline="0" dirty="0" smtClean="0"/>
          </a:p>
          <a:p>
            <a:pPr marL="344488" lvl="2" indent="0" fontAlgn="base">
              <a:lnSpc>
                <a:spcPts val="2000"/>
              </a:lnSpc>
              <a:buFont typeface="Courier New" panose="02070309020205020404" pitchFamily="49" charset="0"/>
              <a:buNone/>
            </a:pPr>
            <a:endParaRPr lang="en-US" sz="1200" baseline="0" dirty="0" smtClean="0"/>
          </a:p>
        </p:txBody>
      </p:sp>
      <p:sp>
        <p:nvSpPr>
          <p:cNvPr id="4" name="Slide Number Placeholder 3"/>
          <p:cNvSpPr>
            <a:spLocks noGrp="1"/>
          </p:cNvSpPr>
          <p:nvPr>
            <p:ph type="sldNum" sz="quarter" idx="10"/>
          </p:nvPr>
        </p:nvSpPr>
        <p:spPr/>
        <p:txBody>
          <a:bodyPr/>
          <a:lstStyle/>
          <a:p>
            <a:fld id="{48E70590-53C5-46E5-B126-39E5D5F71F37}" type="slidenum">
              <a:rPr lang="en-US" smtClean="0"/>
              <a:t>25</a:t>
            </a:fld>
            <a:endParaRPr lang="en-US" dirty="0"/>
          </a:p>
        </p:txBody>
      </p:sp>
    </p:spTree>
    <p:extLst>
      <p:ext uri="{BB962C8B-B14F-4D97-AF65-F5344CB8AC3E}">
        <p14:creationId xmlns:p14="http://schemas.microsoft.com/office/powerpoint/2010/main" val="2292723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8E70590-53C5-46E5-B126-39E5D5F71F37}" type="slidenum">
              <a:rPr lang="en-US" smtClean="0"/>
              <a:t>26</a:t>
            </a:fld>
            <a:endParaRPr lang="en-US" dirty="0"/>
          </a:p>
        </p:txBody>
      </p:sp>
    </p:spTree>
    <p:extLst>
      <p:ext uri="{BB962C8B-B14F-4D97-AF65-F5344CB8AC3E}">
        <p14:creationId xmlns:p14="http://schemas.microsoft.com/office/powerpoint/2010/main" val="5863191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8E70590-53C5-46E5-B126-39E5D5F71F37}" type="slidenum">
              <a:rPr lang="en-US" smtClean="0"/>
              <a:t>27</a:t>
            </a:fld>
            <a:endParaRPr lang="en-US" dirty="0"/>
          </a:p>
        </p:txBody>
      </p:sp>
    </p:spTree>
    <p:extLst>
      <p:ext uri="{BB962C8B-B14F-4D97-AF65-F5344CB8AC3E}">
        <p14:creationId xmlns:p14="http://schemas.microsoft.com/office/powerpoint/2010/main" val="453580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reminder, in addition to email </a:t>
            </a:r>
            <a:r>
              <a:rPr lang="en-US" baseline="0" dirty="0" smtClean="0"/>
              <a:t>we have a number of other internal communication channels</a:t>
            </a:r>
            <a:endParaRPr lang="en-US" dirty="0"/>
          </a:p>
        </p:txBody>
      </p:sp>
      <p:sp>
        <p:nvSpPr>
          <p:cNvPr id="4" name="Slide Number Placeholder 3"/>
          <p:cNvSpPr>
            <a:spLocks noGrp="1"/>
          </p:cNvSpPr>
          <p:nvPr>
            <p:ph type="sldNum" sz="quarter" idx="10"/>
          </p:nvPr>
        </p:nvSpPr>
        <p:spPr/>
        <p:txBody>
          <a:bodyPr/>
          <a:lstStyle/>
          <a:p>
            <a:fld id="{48E70590-53C5-46E5-B126-39E5D5F71F37}" type="slidenum">
              <a:rPr lang="en-US" smtClean="0"/>
              <a:t>3</a:t>
            </a:fld>
            <a:endParaRPr lang="en-US" dirty="0"/>
          </a:p>
        </p:txBody>
      </p:sp>
    </p:spTree>
    <p:extLst>
      <p:ext uri="{BB962C8B-B14F-4D97-AF65-F5344CB8AC3E}">
        <p14:creationId xmlns:p14="http://schemas.microsoft.com/office/powerpoint/2010/main" val="629819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how announcements</a:t>
            </a:r>
            <a:r>
              <a:rPr lang="en-US" baseline="0" dirty="0" smtClean="0"/>
              <a:t> and events are </a:t>
            </a:r>
            <a:r>
              <a:rPr lang="en-US" baseline="0" dirty="0" err="1" smtClean="0"/>
              <a:t>dispalyed</a:t>
            </a:r>
            <a:r>
              <a:rPr lang="en-US" baseline="0" dirty="0" smtClean="0"/>
              <a:t> </a:t>
            </a:r>
            <a:r>
              <a:rPr lang="en-US" baseline="0" dirty="0" smtClean="0"/>
              <a:t>in </a:t>
            </a:r>
            <a:r>
              <a:rPr lang="en-US" baseline="0" dirty="0" err="1" smtClean="0"/>
              <a:t>myUSF</a:t>
            </a:r>
            <a:r>
              <a:rPr lang="en-US" baseline="0" dirty="0" smtClean="0"/>
              <a:t> on your dashboard. </a:t>
            </a:r>
            <a:r>
              <a:rPr lang="en-US" baseline="0" dirty="0" smtClean="0"/>
              <a:t> Dashboards are currently customized for students, faculty, and staff.  Currently </a:t>
            </a:r>
            <a:r>
              <a:rPr lang="en-US" baseline="0" dirty="0" err="1" smtClean="0"/>
              <a:t>eCommunications</a:t>
            </a:r>
            <a:r>
              <a:rPr lang="en-US" baseline="0" dirty="0" smtClean="0"/>
              <a:t> is selecting emails to </a:t>
            </a:r>
            <a:r>
              <a:rPr lang="en-US" baseline="0" dirty="0" smtClean="0"/>
              <a:t>show up on the announcements page.  </a:t>
            </a:r>
            <a:r>
              <a:rPr lang="en-US" baseline="0" dirty="0" smtClean="0"/>
              <a:t>Anyone can </a:t>
            </a:r>
            <a:r>
              <a:rPr lang="en-US" baseline="0" dirty="0" smtClean="0"/>
              <a:t>ask us to list an </a:t>
            </a:r>
            <a:r>
              <a:rPr lang="en-US" baseline="0" dirty="0" smtClean="0"/>
              <a:t>announcement by clicking on the link from the dashboard under “announcements” or sending an email to ecommunications@usfca.edu. We </a:t>
            </a:r>
            <a:r>
              <a:rPr lang="en-US" baseline="0" dirty="0" smtClean="0"/>
              <a:t>have a </a:t>
            </a:r>
            <a:r>
              <a:rPr lang="en-US" baseline="0" dirty="0" smtClean="0"/>
              <a:t>dedicated staff member </a:t>
            </a:r>
            <a:r>
              <a:rPr lang="en-US" baseline="0" dirty="0" smtClean="0"/>
              <a:t>setting up announcements.</a:t>
            </a:r>
          </a:p>
          <a:p>
            <a:endParaRPr lang="en-US" baseline="0" dirty="0" smtClean="0"/>
          </a:p>
          <a:p>
            <a:r>
              <a:rPr lang="en-US" baseline="0" dirty="0" smtClean="0"/>
              <a:t>Upcoming enhancements:</a:t>
            </a:r>
            <a:endParaRPr lang="en-US" baseline="0" dirty="0" smtClean="0"/>
          </a:p>
          <a:p>
            <a:r>
              <a:rPr lang="en-US" baseline="0" dirty="0" smtClean="0"/>
              <a:t>- fall </a:t>
            </a:r>
            <a:r>
              <a:rPr lang="en-US" baseline="0" dirty="0" smtClean="0"/>
              <a:t>project is to have dashboards </a:t>
            </a:r>
            <a:r>
              <a:rPr lang="en-US" baseline="0" dirty="0" smtClean="0"/>
              <a:t>segmented further that will be specific for each </a:t>
            </a:r>
            <a:r>
              <a:rPr lang="en-US" baseline="0" dirty="0" smtClean="0"/>
              <a:t>school and </a:t>
            </a:r>
            <a:r>
              <a:rPr lang="en-US" baseline="0" dirty="0" smtClean="0"/>
              <a:t>then for undergraduate or graduate students.</a:t>
            </a:r>
            <a:endParaRPr lang="en-US" baseline="0" dirty="0" smtClean="0"/>
          </a:p>
          <a:p>
            <a:r>
              <a:rPr lang="en-US" baseline="0" dirty="0" smtClean="0"/>
              <a:t>- announcement listing will be enhanced to show a </a:t>
            </a:r>
            <a:r>
              <a:rPr lang="en-US" baseline="0" dirty="0" smtClean="0"/>
              <a:t>summary snippet </a:t>
            </a:r>
            <a:r>
              <a:rPr lang="en-US" baseline="0" dirty="0" smtClean="0"/>
              <a:t>for each </a:t>
            </a:r>
            <a:r>
              <a:rPr lang="en-US" baseline="0" dirty="0" smtClean="0"/>
              <a:t>announcement </a:t>
            </a:r>
            <a:endParaRPr lang="en-US" dirty="0"/>
          </a:p>
        </p:txBody>
      </p:sp>
      <p:sp>
        <p:nvSpPr>
          <p:cNvPr id="4" name="Slide Number Placeholder 3"/>
          <p:cNvSpPr>
            <a:spLocks noGrp="1"/>
          </p:cNvSpPr>
          <p:nvPr>
            <p:ph type="sldNum" sz="quarter" idx="10"/>
          </p:nvPr>
        </p:nvSpPr>
        <p:spPr/>
        <p:txBody>
          <a:bodyPr/>
          <a:lstStyle/>
          <a:p>
            <a:fld id="{48E70590-53C5-46E5-B126-39E5D5F71F37}" type="slidenum">
              <a:rPr lang="en-US" smtClean="0"/>
              <a:t>4</a:t>
            </a:fld>
            <a:endParaRPr lang="en-US" dirty="0"/>
          </a:p>
        </p:txBody>
      </p:sp>
    </p:spTree>
    <p:extLst>
      <p:ext uri="{BB962C8B-B14F-4D97-AF65-F5344CB8AC3E}">
        <p14:creationId xmlns:p14="http://schemas.microsoft.com/office/powerpoint/2010/main" val="2881125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ts val="3000"/>
              </a:lnSpc>
              <a:spcBef>
                <a:spcPts val="1200"/>
              </a:spcBef>
              <a:spcAft>
                <a:spcPts val="600"/>
              </a:spcAft>
              <a:buFont typeface="Arial" panose="020B0604020202020204" pitchFamily="34" charset="0"/>
              <a:buNone/>
            </a:pPr>
            <a:endParaRPr lang="en-US" sz="1200" dirty="0" smtClean="0"/>
          </a:p>
        </p:txBody>
      </p:sp>
      <p:sp>
        <p:nvSpPr>
          <p:cNvPr id="4" name="Slide Number Placeholder 3"/>
          <p:cNvSpPr>
            <a:spLocks noGrp="1"/>
          </p:cNvSpPr>
          <p:nvPr>
            <p:ph type="sldNum" sz="quarter" idx="10"/>
          </p:nvPr>
        </p:nvSpPr>
        <p:spPr/>
        <p:txBody>
          <a:bodyPr/>
          <a:lstStyle/>
          <a:p>
            <a:fld id="{48E70590-53C5-46E5-B126-39E5D5F71F37}" type="slidenum">
              <a:rPr lang="en-US" smtClean="0"/>
              <a:t>5</a:t>
            </a:fld>
            <a:endParaRPr lang="en-US" dirty="0"/>
          </a:p>
        </p:txBody>
      </p:sp>
    </p:spTree>
    <p:extLst>
      <p:ext uri="{BB962C8B-B14F-4D97-AF65-F5344CB8AC3E}">
        <p14:creationId xmlns:p14="http://schemas.microsoft.com/office/powerpoint/2010/main" val="2922571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pt-BR" dirty="0" smtClean="0"/>
              <a:t>From 2014 to 2015, only reduced number of emails by 44.  Busy weeks we send </a:t>
            </a:r>
            <a:r>
              <a:rPr lang="en-US" baseline="0" dirty="0" smtClean="0"/>
              <a:t>80-90 emails per week.</a:t>
            </a:r>
          </a:p>
          <a:p>
            <a:pPr eaLnBrk="1" hangingPunct="1"/>
            <a:endParaRPr lang="en-US" dirty="0" smtClean="0"/>
          </a:p>
        </p:txBody>
      </p:sp>
      <p:sp>
        <p:nvSpPr>
          <p:cNvPr id="4" name="Slide Number Placeholder 3"/>
          <p:cNvSpPr>
            <a:spLocks noGrp="1"/>
          </p:cNvSpPr>
          <p:nvPr>
            <p:ph type="sldNum" sz="quarter" idx="10"/>
          </p:nvPr>
        </p:nvSpPr>
        <p:spPr/>
        <p:txBody>
          <a:bodyPr/>
          <a:lstStyle/>
          <a:p>
            <a:fld id="{48E70590-53C5-46E5-B126-39E5D5F71F37}" type="slidenum">
              <a:rPr lang="en-US" smtClean="0"/>
              <a:t>6</a:t>
            </a:fld>
            <a:endParaRPr lang="en-US" dirty="0"/>
          </a:p>
        </p:txBody>
      </p:sp>
    </p:spTree>
    <p:extLst>
      <p:ext uri="{BB962C8B-B14F-4D97-AF65-F5344CB8AC3E}">
        <p14:creationId xmlns:p14="http://schemas.microsoft.com/office/powerpoint/2010/main" val="3186478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Bottom </a:t>
            </a:r>
            <a:r>
              <a:rPr lang="en-US" dirty="0" smtClean="0"/>
              <a:t># includes all respondents</a:t>
            </a:r>
            <a:r>
              <a:rPr lang="en-US" baseline="0" dirty="0" smtClean="0"/>
              <a:t> of </a:t>
            </a:r>
            <a:r>
              <a:rPr lang="en-US" baseline="0" dirty="0" smtClean="0"/>
              <a:t>survey (student, faculty, and staff)</a:t>
            </a:r>
            <a:endParaRPr lang="en-US" dirty="0"/>
          </a:p>
        </p:txBody>
      </p:sp>
      <p:sp>
        <p:nvSpPr>
          <p:cNvPr id="4" name="Slide Number Placeholder 3"/>
          <p:cNvSpPr>
            <a:spLocks noGrp="1"/>
          </p:cNvSpPr>
          <p:nvPr>
            <p:ph type="sldNum" sz="quarter" idx="10"/>
          </p:nvPr>
        </p:nvSpPr>
        <p:spPr/>
        <p:txBody>
          <a:bodyPr/>
          <a:lstStyle/>
          <a:p>
            <a:fld id="{48E70590-53C5-46E5-B126-39E5D5F71F37}" type="slidenum">
              <a:rPr lang="en-US" smtClean="0"/>
              <a:t>7</a:t>
            </a:fld>
            <a:endParaRPr lang="en-US" dirty="0"/>
          </a:p>
        </p:txBody>
      </p:sp>
    </p:spTree>
    <p:extLst>
      <p:ext uri="{BB962C8B-B14F-4D97-AF65-F5344CB8AC3E}">
        <p14:creationId xmlns:p14="http://schemas.microsoft.com/office/powerpoint/2010/main" val="3279525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E70590-53C5-46E5-B126-39E5D5F71F37}" type="slidenum">
              <a:rPr lang="en-US" smtClean="0"/>
              <a:t>8</a:t>
            </a:fld>
            <a:endParaRPr lang="en-US" dirty="0"/>
          </a:p>
        </p:txBody>
      </p:sp>
    </p:spTree>
    <p:extLst>
      <p:ext uri="{BB962C8B-B14F-4D97-AF65-F5344CB8AC3E}">
        <p14:creationId xmlns:p14="http://schemas.microsoft.com/office/powerpoint/2010/main" val="1559659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a great note, students want and desire required reading messages!</a:t>
            </a:r>
          </a:p>
        </p:txBody>
      </p:sp>
      <p:sp>
        <p:nvSpPr>
          <p:cNvPr id="4" name="Slide Number Placeholder 3"/>
          <p:cNvSpPr>
            <a:spLocks noGrp="1"/>
          </p:cNvSpPr>
          <p:nvPr>
            <p:ph type="sldNum" sz="quarter" idx="10"/>
          </p:nvPr>
        </p:nvSpPr>
        <p:spPr/>
        <p:txBody>
          <a:bodyPr/>
          <a:lstStyle/>
          <a:p>
            <a:fld id="{48E70590-53C5-46E5-B126-39E5D5F71F37}" type="slidenum">
              <a:rPr lang="en-US" smtClean="0"/>
              <a:t>9</a:t>
            </a:fld>
            <a:endParaRPr lang="en-US" dirty="0"/>
          </a:p>
        </p:txBody>
      </p:sp>
    </p:spTree>
    <p:extLst>
      <p:ext uri="{BB962C8B-B14F-4D97-AF65-F5344CB8AC3E}">
        <p14:creationId xmlns:p14="http://schemas.microsoft.com/office/powerpoint/2010/main" val="3510664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SF bullet slide">
    <p:spTree>
      <p:nvGrpSpPr>
        <p:cNvPr id="1" name=""/>
        <p:cNvGrpSpPr/>
        <p:nvPr/>
      </p:nvGrpSpPr>
      <p:grpSpPr>
        <a:xfrm>
          <a:off x="0" y="0"/>
          <a:ext cx="0" cy="0"/>
          <a:chOff x="0" y="0"/>
          <a:chExt cx="0" cy="0"/>
        </a:xfrm>
      </p:grpSpPr>
      <p:cxnSp>
        <p:nvCxnSpPr>
          <p:cNvPr id="8" name="Straight Connector 7"/>
          <p:cNvCxnSpPr/>
          <p:nvPr userDrawn="1"/>
        </p:nvCxnSpPr>
        <p:spPr>
          <a:xfrm flipH="1">
            <a:off x="688976" y="1147097"/>
            <a:ext cx="7767637"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Title 8"/>
          <p:cNvSpPr>
            <a:spLocks noGrp="1"/>
          </p:cNvSpPr>
          <p:nvPr>
            <p:ph type="title"/>
          </p:nvPr>
        </p:nvSpPr>
        <p:spPr>
          <a:xfrm>
            <a:off x="688974" y="122904"/>
            <a:ext cx="7767639" cy="852128"/>
          </a:xfrm>
          <a:prstGeom prst="rect">
            <a:avLst/>
          </a:prstGeom>
        </p:spPr>
        <p:txBody>
          <a:bodyPr lIns="0" tIns="0" rIns="0" bIns="0" anchor="ctr" anchorCtr="0">
            <a:noAutofit/>
          </a:bodyPr>
          <a:lstStyle/>
          <a:p>
            <a:r>
              <a:rPr lang="en-US" dirty="0" smtClean="0"/>
              <a:t>Click to edit Master title style</a:t>
            </a:r>
            <a:endParaRPr lang="en-US" dirty="0"/>
          </a:p>
        </p:txBody>
      </p:sp>
      <p:sp>
        <p:nvSpPr>
          <p:cNvPr id="13" name="Text Placeholder 12"/>
          <p:cNvSpPr>
            <a:spLocks noGrp="1"/>
          </p:cNvSpPr>
          <p:nvPr>
            <p:ph type="body" sz="quarter" idx="10"/>
          </p:nvPr>
        </p:nvSpPr>
        <p:spPr>
          <a:xfrm>
            <a:off x="688975" y="1460902"/>
            <a:ext cx="7767638" cy="4618714"/>
          </a:xfrm>
          <a:prstGeom prst="rect">
            <a:avLst/>
          </a:prstGeom>
        </p:spPr>
        <p:txBody>
          <a:bodyPr lIns="0" tIns="0" rIns="0" bIns="0"/>
          <a:lstStyle>
            <a:lvl1pPr marL="0">
              <a:defRPr b="1"/>
            </a:lvl1pPr>
            <a:lvl2pPr marL="0">
              <a:defRPr/>
            </a:lvl2pPr>
            <a:lvl3pPr marL="0">
              <a:defRPr/>
            </a:lvl3pPr>
            <a:lvl4pPr marL="341313" indent="-168275">
              <a:defRPr/>
            </a:lvl4pPr>
            <a:lvl5pPr marL="574675" indent="-233363">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7252618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Shap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hape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hape 3"/>
          <p:cNvSpPr>
            <a:spLocks noGrp="1"/>
          </p:cNvSpPr>
          <p:nvPr>
            <p:ph type="dt" sz="half" idx="10"/>
          </p:nvPr>
        </p:nvSpPr>
        <p:spPr>
          <a:xfrm>
            <a:off x="457200" y="6356350"/>
            <a:ext cx="2133600" cy="365125"/>
          </a:xfrm>
          <a:prstGeom prst="rect">
            <a:avLst/>
          </a:prstGeom>
        </p:spPr>
        <p:txBody>
          <a:bodyPr/>
          <a:lstStyle/>
          <a:p>
            <a:fld id="{D9F7D790-2632-4B6C-A4DB-883AD4F2DA56}" type="datetimeFigureOut">
              <a:rPr lang="en-US" smtClean="0"/>
              <a:pPr/>
              <a:t>5/19/2016</a:t>
            </a:fld>
            <a:endParaRPr lang="en-US"/>
          </a:p>
        </p:txBody>
      </p:sp>
      <p:sp>
        <p:nvSpPr>
          <p:cNvPr id="5" name="Shape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hape 5"/>
          <p:cNvSpPr>
            <a:spLocks noGrp="1"/>
          </p:cNvSpPr>
          <p:nvPr>
            <p:ph type="sldNum" sz="quarter" idx="12"/>
          </p:nvPr>
        </p:nvSpPr>
        <p:spPr>
          <a:xfrm>
            <a:off x="6553200" y="6356350"/>
            <a:ext cx="2133600" cy="365125"/>
          </a:xfrm>
          <a:prstGeom prst="rect">
            <a:avLst/>
          </a:prstGeom>
        </p:spPr>
        <p:txBody>
          <a:bodyPr/>
          <a:lstStyle/>
          <a:p>
            <a:fld id="{A4C87F59-1DD9-415D-B730-A1D9ED269989}" type="slidenum">
              <a:rPr lang="en-US" smtClean="0"/>
              <a:pPr/>
              <a:t>‹#›</a:t>
            </a:fld>
            <a:endParaRPr lang="en-US"/>
          </a:p>
        </p:txBody>
      </p:sp>
    </p:spTree>
    <p:extLst>
      <p:ext uri="{BB962C8B-B14F-4D97-AF65-F5344CB8AC3E}">
        <p14:creationId xmlns:p14="http://schemas.microsoft.com/office/powerpoint/2010/main" val="1581559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USF bullet slid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688975" y="1948665"/>
            <a:ext cx="7767638" cy="1096963"/>
          </a:xfrm>
          <a:prstGeom prst="rect">
            <a:avLst/>
          </a:prstGeom>
        </p:spPr>
        <p:txBody>
          <a:bodyPr vert="horz" lIns="0" tIns="0" rIns="91440" bIns="0"/>
          <a:lstStyle>
            <a:lvl1pPr>
              <a:lnSpc>
                <a:spcPts val="3600"/>
              </a:lnSpc>
              <a:defRPr sz="3000">
                <a:solidFill>
                  <a:srgbClr val="FFFFFF"/>
                </a:solidFill>
              </a:defRPr>
            </a:lvl1pPr>
          </a:lstStyle>
          <a:p>
            <a:pPr lvl="0"/>
            <a:r>
              <a:rPr lang="en-US" dirty="0" smtClean="0"/>
              <a:t>Presentation Title Comes Here</a:t>
            </a:r>
            <a:endParaRPr lang="en-US" dirty="0"/>
          </a:p>
        </p:txBody>
      </p:sp>
      <p:sp>
        <p:nvSpPr>
          <p:cNvPr id="6" name="Text Placeholder 2"/>
          <p:cNvSpPr>
            <a:spLocks noGrp="1"/>
          </p:cNvSpPr>
          <p:nvPr>
            <p:ph type="body" sz="quarter" idx="11" hasCustomPrompt="1"/>
          </p:nvPr>
        </p:nvSpPr>
        <p:spPr>
          <a:xfrm>
            <a:off x="688975" y="3087349"/>
            <a:ext cx="7767638" cy="3440536"/>
          </a:xfrm>
          <a:prstGeom prst="rect">
            <a:avLst/>
          </a:prstGeom>
        </p:spPr>
        <p:txBody>
          <a:bodyPr vert="horz" lIns="0" tIns="0" rIns="91440" bIns="0"/>
          <a:lstStyle>
            <a:lvl1pPr>
              <a:lnSpc>
                <a:spcPts val="3200"/>
              </a:lnSpc>
              <a:defRPr sz="2400" b="0" baseline="0">
                <a:solidFill>
                  <a:srgbClr val="FFFFFF"/>
                </a:solidFill>
              </a:defRPr>
            </a:lvl1pPr>
          </a:lstStyle>
          <a:p>
            <a:pPr lvl="0"/>
            <a:r>
              <a:rPr lang="en-US" dirty="0" smtClean="0"/>
              <a:t>Presenter’s Name</a:t>
            </a:r>
            <a:br>
              <a:rPr lang="en-US" dirty="0" smtClean="0"/>
            </a:br>
            <a:r>
              <a:rPr lang="en-US" dirty="0" smtClean="0"/>
              <a:t>Date</a:t>
            </a:r>
            <a:endParaRPr lang="en-US" dirty="0"/>
          </a:p>
        </p:txBody>
      </p:sp>
    </p:spTree>
    <p:extLst>
      <p:ext uri="{BB962C8B-B14F-4D97-AF65-F5344CB8AC3E}">
        <p14:creationId xmlns:p14="http://schemas.microsoft.com/office/powerpoint/2010/main" val="36505182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3.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6172200"/>
            <a:ext cx="9144000" cy="685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1" descr="logo and USF text.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59382" y="6337848"/>
            <a:ext cx="1600227" cy="352050"/>
          </a:xfrm>
          <a:prstGeom prst="rect">
            <a:avLst/>
          </a:prstGeom>
        </p:spPr>
      </p:pic>
    </p:spTree>
    <p:extLst>
      <p:ext uri="{BB962C8B-B14F-4D97-AF65-F5344CB8AC3E}">
        <p14:creationId xmlns:p14="http://schemas.microsoft.com/office/powerpoint/2010/main" val="2930671735"/>
      </p:ext>
    </p:extLst>
  </p:cSld>
  <p:clrMap bg1="lt1" tx1="dk1" bg2="lt2" tx2="dk2" accent1="accent1" accent2="accent2" accent3="accent3" accent4="accent4" accent5="accent5" accent6="accent6" hlink="hlink" folHlink="folHlink"/>
  <p:sldLayoutIdLst>
    <p:sldLayoutId id="2147483649" r:id="rId1"/>
    <p:sldLayoutId id="2147483653" r:id="rId2"/>
  </p:sldLayoutIdLst>
  <p:timing>
    <p:tnLst>
      <p:par>
        <p:cTn id="1" dur="indefinite" restart="never" nodeType="tmRoot"/>
      </p:par>
    </p:tnLst>
  </p:timing>
  <p:txStyles>
    <p:titleStyle>
      <a:lvl1pPr algn="l" defTabSz="457200" rtl="0" eaLnBrk="1" latinLnBrk="0" hangingPunct="1">
        <a:lnSpc>
          <a:spcPts val="3000"/>
        </a:lnSpc>
        <a:spcBef>
          <a:spcPct val="0"/>
        </a:spcBef>
        <a:buNone/>
        <a:defRPr sz="2400" b="1" kern="1200">
          <a:solidFill>
            <a:schemeClr val="tx2"/>
          </a:solidFill>
          <a:latin typeface="Arial"/>
          <a:ea typeface="+mj-ea"/>
          <a:cs typeface="Arial"/>
        </a:defRPr>
      </a:lvl1pPr>
    </p:titleStyle>
    <p:bodyStyle>
      <a:lvl1pPr marL="0" indent="0" algn="l" defTabSz="457200" rtl="0" eaLnBrk="1" latinLnBrk="0" hangingPunct="1">
        <a:lnSpc>
          <a:spcPts val="3200"/>
        </a:lnSpc>
        <a:spcBef>
          <a:spcPts val="0"/>
        </a:spcBef>
        <a:buFontTx/>
        <a:buNone/>
        <a:defRPr sz="2200" b="1" kern="1200">
          <a:solidFill>
            <a:srgbClr val="00543C"/>
          </a:solidFill>
          <a:latin typeface="+mn-lt"/>
          <a:ea typeface="+mn-ea"/>
          <a:cs typeface="+mn-cs"/>
        </a:defRPr>
      </a:lvl1pPr>
      <a:lvl2pPr marL="0" indent="0" algn="l" defTabSz="457200" rtl="0" eaLnBrk="1" latinLnBrk="0" hangingPunct="1">
        <a:lnSpc>
          <a:spcPts val="3200"/>
        </a:lnSpc>
        <a:spcBef>
          <a:spcPts val="0"/>
        </a:spcBef>
        <a:buFontTx/>
        <a:buNone/>
        <a:defRPr sz="2200" kern="1200">
          <a:solidFill>
            <a:schemeClr val="tx1"/>
          </a:solidFill>
          <a:latin typeface="+mn-lt"/>
          <a:ea typeface="+mn-ea"/>
          <a:cs typeface="+mn-cs"/>
        </a:defRPr>
      </a:lvl2pPr>
      <a:lvl3pPr marL="171450" indent="-171450" algn="l" defTabSz="457200" rtl="0" eaLnBrk="1" latinLnBrk="0" hangingPunct="1">
        <a:lnSpc>
          <a:spcPts val="3200"/>
        </a:lnSpc>
        <a:spcBef>
          <a:spcPts val="0"/>
        </a:spcBef>
        <a:buClr>
          <a:schemeClr val="tx2"/>
        </a:buClr>
        <a:buFont typeface="Arial"/>
        <a:buChar char="•"/>
        <a:defRPr sz="2200" kern="1200">
          <a:solidFill>
            <a:schemeClr val="tx1"/>
          </a:solidFill>
          <a:latin typeface="+mn-lt"/>
          <a:ea typeface="+mn-ea"/>
          <a:cs typeface="+mn-cs"/>
        </a:defRPr>
      </a:lvl3pPr>
      <a:lvl4pPr marL="344488" indent="-173038" algn="l" defTabSz="457200" rtl="0" eaLnBrk="1" latinLnBrk="0" hangingPunct="1">
        <a:lnSpc>
          <a:spcPts val="3200"/>
        </a:lnSpc>
        <a:spcBef>
          <a:spcPts val="0"/>
        </a:spcBef>
        <a:buFont typeface="Arial"/>
        <a:buChar char="•"/>
        <a:defRPr sz="2200" kern="1200">
          <a:solidFill>
            <a:schemeClr val="tx1"/>
          </a:solidFill>
          <a:latin typeface="+mn-lt"/>
          <a:ea typeface="+mn-ea"/>
          <a:cs typeface="+mn-cs"/>
        </a:defRPr>
      </a:lvl4pPr>
      <a:lvl5pPr marL="515938" indent="-171450" algn="l" defTabSz="457200" rtl="0" eaLnBrk="1" latinLnBrk="0" hangingPunct="1">
        <a:lnSpc>
          <a:spcPts val="3200"/>
        </a:lnSpc>
        <a:spcBef>
          <a:spcPts val="0"/>
        </a:spcBef>
        <a:buFont typeface="Lucida Grande"/>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flipH="1">
            <a:off x="688976" y="1371600"/>
            <a:ext cx="7767637"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5" name="Picture 4" descr="USF symbol v2 white.png"/>
          <p:cNvPicPr>
            <a:picLocks noChangeAspect="1"/>
          </p:cNvPicPr>
          <p:nvPr userDrawn="1"/>
        </p:nvPicPr>
        <p:blipFill rotWithShape="1">
          <a:blip r:embed="rId3">
            <a:alphaModFix amt="12000"/>
            <a:extLst>
              <a:ext uri="{28A0092B-C50C-407E-A947-70E740481C1C}">
                <a14:useLocalDpi xmlns:a14="http://schemas.microsoft.com/office/drawing/2010/main" val="0"/>
              </a:ext>
            </a:extLst>
          </a:blip>
          <a:srcRect r="14193" b="14187"/>
          <a:stretch/>
        </p:blipFill>
        <p:spPr>
          <a:xfrm>
            <a:off x="4575466" y="2289175"/>
            <a:ext cx="4568533" cy="4568825"/>
          </a:xfrm>
          <a:prstGeom prst="rect">
            <a:avLst/>
          </a:prstGeom>
        </p:spPr>
      </p:pic>
      <p:pic>
        <p:nvPicPr>
          <p:cNvPr id="2" name="Picture 1" descr="logo and change the world.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6432" y="454025"/>
            <a:ext cx="4094330" cy="457200"/>
          </a:xfrm>
          <a:prstGeom prst="rect">
            <a:avLst/>
          </a:prstGeom>
        </p:spPr>
      </p:pic>
    </p:spTree>
    <p:extLst>
      <p:ext uri="{BB962C8B-B14F-4D97-AF65-F5344CB8AC3E}">
        <p14:creationId xmlns:p14="http://schemas.microsoft.com/office/powerpoint/2010/main" val="503119322"/>
      </p:ext>
    </p:extLst>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txStyles>
    <p:titleStyle>
      <a:lvl1pPr algn="l" defTabSz="457200" rtl="0" eaLnBrk="1" latinLnBrk="0" hangingPunct="1">
        <a:lnSpc>
          <a:spcPts val="3600"/>
        </a:lnSpc>
        <a:spcBef>
          <a:spcPct val="0"/>
        </a:spcBef>
        <a:buNone/>
        <a:defRPr sz="3000" b="1" kern="1200">
          <a:solidFill>
            <a:srgbClr val="FFFFFF"/>
          </a:solidFill>
          <a:latin typeface="Arial"/>
          <a:ea typeface="+mj-ea"/>
          <a:cs typeface="Arial"/>
        </a:defRPr>
      </a:lvl1pPr>
    </p:titleStyle>
    <p:bodyStyle>
      <a:lvl1pPr marL="0" indent="0" algn="l" defTabSz="457200" rtl="0" eaLnBrk="1" latinLnBrk="0" hangingPunct="1">
        <a:lnSpc>
          <a:spcPts val="3200"/>
        </a:lnSpc>
        <a:spcBef>
          <a:spcPts val="0"/>
        </a:spcBef>
        <a:buFontTx/>
        <a:buNone/>
        <a:defRPr sz="2200" b="1" kern="1200">
          <a:solidFill>
            <a:srgbClr val="00543C"/>
          </a:solidFill>
          <a:latin typeface="+mn-lt"/>
          <a:ea typeface="+mn-ea"/>
          <a:cs typeface="+mn-cs"/>
        </a:defRPr>
      </a:lvl1pPr>
      <a:lvl2pPr marL="0" indent="0" algn="l" defTabSz="457200" rtl="0" eaLnBrk="1" latinLnBrk="0" hangingPunct="1">
        <a:lnSpc>
          <a:spcPts val="3200"/>
        </a:lnSpc>
        <a:spcBef>
          <a:spcPts val="0"/>
        </a:spcBef>
        <a:buFontTx/>
        <a:buNone/>
        <a:defRPr sz="2200" kern="1200">
          <a:solidFill>
            <a:schemeClr val="tx1"/>
          </a:solidFill>
          <a:latin typeface="+mn-lt"/>
          <a:ea typeface="+mn-ea"/>
          <a:cs typeface="+mn-cs"/>
        </a:defRPr>
      </a:lvl2pPr>
      <a:lvl3pPr marL="171450" indent="-171450" algn="l" defTabSz="457200" rtl="0" eaLnBrk="1" latinLnBrk="0" hangingPunct="1">
        <a:lnSpc>
          <a:spcPts val="3200"/>
        </a:lnSpc>
        <a:spcBef>
          <a:spcPts val="0"/>
        </a:spcBef>
        <a:buClr>
          <a:schemeClr val="tx2"/>
        </a:buClr>
        <a:buFont typeface="Arial"/>
        <a:buChar char="•"/>
        <a:defRPr sz="2200" kern="1200">
          <a:solidFill>
            <a:schemeClr val="tx1"/>
          </a:solidFill>
          <a:latin typeface="+mn-lt"/>
          <a:ea typeface="+mn-ea"/>
          <a:cs typeface="+mn-cs"/>
        </a:defRPr>
      </a:lvl3pPr>
      <a:lvl4pPr marL="344488" indent="-173038" algn="l" defTabSz="457200" rtl="0" eaLnBrk="1" latinLnBrk="0" hangingPunct="1">
        <a:lnSpc>
          <a:spcPts val="3200"/>
        </a:lnSpc>
        <a:spcBef>
          <a:spcPts val="0"/>
        </a:spcBef>
        <a:buFont typeface="Arial"/>
        <a:buChar char="•"/>
        <a:defRPr sz="2200" kern="1200">
          <a:solidFill>
            <a:schemeClr val="tx1"/>
          </a:solidFill>
          <a:latin typeface="+mn-lt"/>
          <a:ea typeface="+mn-ea"/>
          <a:cs typeface="+mn-cs"/>
        </a:defRPr>
      </a:lvl4pPr>
      <a:lvl5pPr marL="515938" indent="-171450" algn="l" defTabSz="457200" rtl="0" eaLnBrk="1" latinLnBrk="0" hangingPunct="1">
        <a:lnSpc>
          <a:spcPts val="3200"/>
        </a:lnSpc>
        <a:spcBef>
          <a:spcPts val="0"/>
        </a:spcBef>
        <a:buFont typeface="Lucida Grande"/>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myusf.usfca.edu/marketing-communications/editorial-style-guide"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https://myusf.usfca.edu/marketing-communications/email-style-guide"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mailto:itshelp@usfca.edu"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tel:(415)%20422-6668"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Email Update</a:t>
            </a:r>
            <a:endParaRPr lang="en-US" dirty="0"/>
          </a:p>
        </p:txBody>
      </p:sp>
      <p:sp>
        <p:nvSpPr>
          <p:cNvPr id="3" name="Text Placeholder 2"/>
          <p:cNvSpPr>
            <a:spLocks noGrp="1"/>
          </p:cNvSpPr>
          <p:nvPr>
            <p:ph type="body" sz="quarter" idx="11"/>
          </p:nvPr>
        </p:nvSpPr>
        <p:spPr/>
        <p:txBody>
          <a:bodyPr/>
          <a:lstStyle/>
          <a:p>
            <a:r>
              <a:rPr lang="en-US" dirty="0" smtClean="0"/>
              <a:t>May 2016</a:t>
            </a:r>
            <a:endParaRPr lang="en-US" dirty="0"/>
          </a:p>
        </p:txBody>
      </p:sp>
    </p:spTree>
    <p:extLst>
      <p:ext uri="{BB962C8B-B14F-4D97-AF65-F5344CB8AC3E}">
        <p14:creationId xmlns:p14="http://schemas.microsoft.com/office/powerpoint/2010/main" val="6207327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a:spLocks noGrp="1"/>
          </p:cNvSpPr>
          <p:nvPr>
            <p:ph type="title"/>
          </p:nvPr>
        </p:nvSpPr>
        <p:spPr>
          <a:prstGeom prst="roundRect">
            <a:avLst>
              <a:gd name="adj" fmla="val 0"/>
            </a:avLst>
          </a:prstGeom>
        </p:spPr>
        <p:txBody>
          <a:bodyPr wrap="square" lIns="0" tIns="0" rIns="0" bIns="0" rtlCol="0" anchor="t">
            <a:noAutofit/>
          </a:bodyPr>
          <a:lstStyle/>
          <a:p>
            <a:pPr algn="l">
              <a:buNone/>
            </a:pPr>
            <a:r>
              <a:rPr lang="en-US" dirty="0" smtClean="0"/>
              <a:t>Q: Student Optional Reading Categories &amp; Preferred Delivery Method</a:t>
            </a:r>
            <a:endParaRPr lang="en-US" dirty="0"/>
          </a:p>
        </p:txBody>
      </p:sp>
      <p:graphicFrame>
        <p:nvGraphicFramePr>
          <p:cNvPr id="3" name="Content Placeholder 2"/>
          <p:cNvGraphicFramePr>
            <a:graphicFrameLocks noGrp="1"/>
          </p:cNvGraphicFramePr>
          <p:nvPr>
            <p:ph idx="4294967295"/>
            <p:extLst>
              <p:ext uri="{D42A27DB-BD31-4B8C-83A1-F6EECF244321}">
                <p14:modId xmlns:p14="http://schemas.microsoft.com/office/powerpoint/2010/main" val="3430437236"/>
              </p:ext>
            </p:extLst>
          </p:nvPr>
        </p:nvGraphicFramePr>
        <p:xfrm>
          <a:off x="654469" y="1600200"/>
          <a:ext cx="7802144" cy="2164080"/>
        </p:xfrm>
        <a:graphic>
          <a:graphicData uri="http://schemas.openxmlformats.org/drawingml/2006/table">
            <a:tbl>
              <a:tblPr firstRow="1" bandRow="1">
                <a:tableStyleId>{BC89EF96-8CEA-46FF-86C4-4CE0E7609802}</a:tableStyleId>
              </a:tblPr>
              <a:tblGrid>
                <a:gridCol w="507524"/>
                <a:gridCol w="2114607"/>
                <a:gridCol w="990600"/>
                <a:gridCol w="1817914"/>
                <a:gridCol w="1398656"/>
                <a:gridCol w="972843"/>
              </a:tblGrid>
              <a:tr h="0">
                <a:tc>
                  <a:txBody>
                    <a:bodyPr/>
                    <a:lstStyle/>
                    <a:p>
                      <a:pPr algn="l">
                        <a:buNone/>
                      </a:pPr>
                      <a:r>
                        <a:rPr lang="en-US" sz="1600" dirty="0" smtClean="0">
                          <a:solidFill>
                            <a:srgbClr val="000000"/>
                          </a:solidFill>
                        </a:rPr>
                        <a:t>#</a:t>
                      </a:r>
                      <a:endParaRPr lang="en-US" sz="1600" dirty="0"/>
                    </a:p>
                  </a:txBody>
                  <a:tcPr/>
                </a:tc>
                <a:tc>
                  <a:txBody>
                    <a:bodyPr/>
                    <a:lstStyle/>
                    <a:p>
                      <a:pPr algn="l">
                        <a:buNone/>
                      </a:pPr>
                      <a:r>
                        <a:rPr lang="en-US" sz="1600" dirty="0" smtClean="0">
                          <a:solidFill>
                            <a:srgbClr val="000000"/>
                          </a:solidFill>
                        </a:rPr>
                        <a:t>Category</a:t>
                      </a:r>
                      <a:endParaRPr lang="en-US" sz="1600" dirty="0"/>
                    </a:p>
                  </a:txBody>
                  <a:tcPr/>
                </a:tc>
                <a:tc>
                  <a:txBody>
                    <a:bodyPr/>
                    <a:lstStyle/>
                    <a:p>
                      <a:pPr algn="l">
                        <a:buNone/>
                      </a:pPr>
                      <a:r>
                        <a:rPr lang="en-US" sz="1600" dirty="0" smtClean="0">
                          <a:solidFill>
                            <a:srgbClr val="000000"/>
                          </a:solidFill>
                        </a:rPr>
                        <a:t>Email</a:t>
                      </a:r>
                      <a:endParaRPr lang="en-US" sz="1600" dirty="0"/>
                    </a:p>
                  </a:txBody>
                  <a:tcPr/>
                </a:tc>
                <a:tc>
                  <a:txBody>
                    <a:bodyPr/>
                    <a:lstStyle/>
                    <a:p>
                      <a:pPr algn="l">
                        <a:buNone/>
                      </a:pPr>
                      <a:r>
                        <a:rPr lang="en-US" sz="1600" dirty="0" smtClean="0">
                          <a:solidFill>
                            <a:srgbClr val="000000"/>
                          </a:solidFill>
                        </a:rPr>
                        <a:t>Announcements</a:t>
                      </a:r>
                      <a:endParaRPr lang="en-US" sz="1600" dirty="0"/>
                    </a:p>
                  </a:txBody>
                  <a:tcPr/>
                </a:tc>
                <a:tc>
                  <a:txBody>
                    <a:bodyPr/>
                    <a:lstStyle/>
                    <a:p>
                      <a:pPr algn="l">
                        <a:buNone/>
                      </a:pPr>
                      <a:r>
                        <a:rPr lang="en-US" sz="1600" dirty="0" smtClean="0">
                          <a:solidFill>
                            <a:srgbClr val="000000"/>
                          </a:solidFill>
                        </a:rPr>
                        <a:t>Do not wish to</a:t>
                      </a:r>
                      <a:r>
                        <a:rPr lang="en-US" sz="1600" baseline="0" dirty="0" smtClean="0">
                          <a:solidFill>
                            <a:srgbClr val="000000"/>
                          </a:solidFill>
                        </a:rPr>
                        <a:t> </a:t>
                      </a:r>
                      <a:r>
                        <a:rPr lang="en-US" sz="1600" dirty="0" smtClean="0">
                          <a:solidFill>
                            <a:srgbClr val="000000"/>
                          </a:solidFill>
                        </a:rPr>
                        <a:t>receive</a:t>
                      </a:r>
                      <a:endParaRPr lang="en-US" sz="1600" dirty="0"/>
                    </a:p>
                  </a:txBody>
                  <a:tcPr/>
                </a:tc>
                <a:tc>
                  <a:txBody>
                    <a:bodyPr/>
                    <a:lstStyle/>
                    <a:p>
                      <a:pPr algn="l">
                        <a:buNone/>
                      </a:pPr>
                      <a:r>
                        <a:rPr lang="en-US" sz="1600" dirty="0" smtClean="0">
                          <a:solidFill>
                            <a:srgbClr val="000000"/>
                          </a:solidFill>
                        </a:rPr>
                        <a:t>Total</a:t>
                      </a:r>
                      <a:endParaRPr lang="en-US" sz="1600" dirty="0"/>
                    </a:p>
                  </a:txBody>
                  <a:tcPr/>
                </a:tc>
              </a:tr>
              <a:tr h="0">
                <a:tc>
                  <a:txBody>
                    <a:bodyPr/>
                    <a:lstStyle/>
                    <a:p>
                      <a:pPr algn="l">
                        <a:buNone/>
                      </a:pPr>
                      <a:r>
                        <a:rPr lang="en-US" sz="1600" dirty="0" smtClean="0">
                          <a:solidFill>
                            <a:srgbClr val="000000"/>
                          </a:solidFill>
                        </a:rPr>
                        <a:t>1</a:t>
                      </a:r>
                      <a:endParaRPr lang="en-US" sz="1600" dirty="0"/>
                    </a:p>
                  </a:txBody>
                  <a:tcPr/>
                </a:tc>
                <a:tc>
                  <a:txBody>
                    <a:bodyPr/>
                    <a:lstStyle/>
                    <a:p>
                      <a:pPr algn="l">
                        <a:buNone/>
                      </a:pPr>
                      <a:r>
                        <a:rPr lang="en-US" sz="1600" dirty="0" smtClean="0">
                          <a:solidFill>
                            <a:srgbClr val="000000"/>
                          </a:solidFill>
                        </a:rPr>
                        <a:t>Office Closures</a:t>
                      </a:r>
                      <a:endParaRPr lang="en-US" sz="1600" dirty="0"/>
                    </a:p>
                  </a:txBody>
                  <a:tcPr/>
                </a:tc>
                <a:tc>
                  <a:txBody>
                    <a:bodyPr/>
                    <a:lstStyle/>
                    <a:p>
                      <a:pPr algn="l">
                        <a:buNone/>
                      </a:pPr>
                      <a:r>
                        <a:rPr lang="en-US" sz="1600" dirty="0" smtClean="0">
                          <a:solidFill>
                            <a:srgbClr val="000000"/>
                          </a:solidFill>
                        </a:rPr>
                        <a:t>793</a:t>
                      </a:r>
                      <a:endParaRPr lang="en-US" sz="1600" dirty="0"/>
                    </a:p>
                  </a:txBody>
                  <a:tcPr/>
                </a:tc>
                <a:tc>
                  <a:txBody>
                    <a:bodyPr/>
                    <a:lstStyle/>
                    <a:p>
                      <a:pPr algn="l">
                        <a:buNone/>
                      </a:pPr>
                      <a:r>
                        <a:rPr lang="en-US" sz="1600" dirty="0" smtClean="0">
                          <a:solidFill>
                            <a:srgbClr val="000000"/>
                          </a:solidFill>
                        </a:rPr>
                        <a:t>464</a:t>
                      </a:r>
                      <a:endParaRPr lang="en-US" sz="1600" dirty="0"/>
                    </a:p>
                  </a:txBody>
                  <a:tcPr/>
                </a:tc>
                <a:tc>
                  <a:txBody>
                    <a:bodyPr/>
                    <a:lstStyle/>
                    <a:p>
                      <a:pPr algn="l">
                        <a:buNone/>
                      </a:pPr>
                      <a:r>
                        <a:rPr lang="en-US" sz="1600" dirty="0" smtClean="0">
                          <a:solidFill>
                            <a:srgbClr val="000000"/>
                          </a:solidFill>
                        </a:rPr>
                        <a:t>242</a:t>
                      </a:r>
                      <a:endParaRPr lang="en-US" sz="1600" dirty="0"/>
                    </a:p>
                  </a:txBody>
                  <a:tcPr/>
                </a:tc>
                <a:tc>
                  <a:txBody>
                    <a:bodyPr/>
                    <a:lstStyle/>
                    <a:p>
                      <a:pPr algn="l">
                        <a:buNone/>
                      </a:pPr>
                      <a:r>
                        <a:rPr lang="en-US" sz="1600" dirty="0" smtClean="0">
                          <a:solidFill>
                            <a:srgbClr val="000000"/>
                          </a:solidFill>
                        </a:rPr>
                        <a:t>1,668</a:t>
                      </a:r>
                      <a:endParaRPr lang="en-US" sz="1600" dirty="0"/>
                    </a:p>
                  </a:txBody>
                  <a:tcPr/>
                </a:tc>
              </a:tr>
              <a:tr h="0">
                <a:tc>
                  <a:txBody>
                    <a:bodyPr/>
                    <a:lstStyle/>
                    <a:p>
                      <a:pPr algn="l">
                        <a:buNone/>
                      </a:pPr>
                      <a:r>
                        <a:rPr lang="en-US" sz="1600" dirty="0" smtClean="0">
                          <a:solidFill>
                            <a:srgbClr val="000000"/>
                          </a:solidFill>
                        </a:rPr>
                        <a:t>2</a:t>
                      </a:r>
                      <a:endParaRPr lang="en-US" sz="1600" dirty="0"/>
                    </a:p>
                  </a:txBody>
                  <a:tcPr/>
                </a:tc>
                <a:tc>
                  <a:txBody>
                    <a:bodyPr/>
                    <a:lstStyle/>
                    <a:p>
                      <a:pPr algn="l">
                        <a:buNone/>
                      </a:pPr>
                      <a:r>
                        <a:rPr lang="en-US" sz="1600" dirty="0" smtClean="0">
                          <a:solidFill>
                            <a:srgbClr val="000000"/>
                          </a:solidFill>
                        </a:rPr>
                        <a:t>Parking Lot Closures</a:t>
                      </a:r>
                      <a:endParaRPr lang="en-US" sz="1600" dirty="0"/>
                    </a:p>
                  </a:txBody>
                  <a:tcPr/>
                </a:tc>
                <a:tc>
                  <a:txBody>
                    <a:bodyPr/>
                    <a:lstStyle/>
                    <a:p>
                      <a:pPr algn="l">
                        <a:buNone/>
                      </a:pPr>
                      <a:r>
                        <a:rPr lang="en-US" sz="1600" dirty="0" smtClean="0">
                          <a:solidFill>
                            <a:srgbClr val="000000"/>
                          </a:solidFill>
                        </a:rPr>
                        <a:t>590</a:t>
                      </a:r>
                      <a:endParaRPr lang="en-US" sz="1600" dirty="0"/>
                    </a:p>
                  </a:txBody>
                  <a:tcPr/>
                </a:tc>
                <a:tc>
                  <a:txBody>
                    <a:bodyPr/>
                    <a:lstStyle/>
                    <a:p>
                      <a:pPr algn="l">
                        <a:buNone/>
                      </a:pPr>
                      <a:r>
                        <a:rPr lang="en-US" sz="1600" dirty="0" smtClean="0">
                          <a:solidFill>
                            <a:srgbClr val="000000"/>
                          </a:solidFill>
                        </a:rPr>
                        <a:t>448</a:t>
                      </a:r>
                      <a:endParaRPr lang="en-US" sz="1600" dirty="0"/>
                    </a:p>
                  </a:txBody>
                  <a:tcPr/>
                </a:tc>
                <a:tc>
                  <a:txBody>
                    <a:bodyPr/>
                    <a:lstStyle/>
                    <a:p>
                      <a:pPr algn="l">
                        <a:buNone/>
                      </a:pPr>
                      <a:r>
                        <a:rPr lang="en-US" sz="1600" dirty="0" smtClean="0">
                          <a:solidFill>
                            <a:srgbClr val="000000"/>
                          </a:solidFill>
                        </a:rPr>
                        <a:t>441</a:t>
                      </a:r>
                      <a:endParaRPr lang="en-US" sz="1600" dirty="0"/>
                    </a:p>
                  </a:txBody>
                  <a:tcPr/>
                </a:tc>
                <a:tc>
                  <a:txBody>
                    <a:bodyPr/>
                    <a:lstStyle/>
                    <a:p>
                      <a:pPr algn="l">
                        <a:buNone/>
                      </a:pPr>
                      <a:r>
                        <a:rPr lang="en-US" sz="1600" dirty="0" smtClean="0">
                          <a:solidFill>
                            <a:srgbClr val="000000"/>
                          </a:solidFill>
                        </a:rPr>
                        <a:t>1,640</a:t>
                      </a:r>
                      <a:endParaRPr lang="en-US" sz="1600" dirty="0"/>
                    </a:p>
                  </a:txBody>
                  <a:tcPr/>
                </a:tc>
              </a:tr>
              <a:tr h="0">
                <a:tc>
                  <a:txBody>
                    <a:bodyPr/>
                    <a:lstStyle/>
                    <a:p>
                      <a:pPr algn="l">
                        <a:buNone/>
                      </a:pPr>
                      <a:r>
                        <a:rPr lang="en-US" sz="1600" dirty="0" smtClean="0">
                          <a:solidFill>
                            <a:srgbClr val="000000"/>
                          </a:solidFill>
                        </a:rPr>
                        <a:t>3</a:t>
                      </a:r>
                      <a:endParaRPr lang="en-US" sz="1600" dirty="0"/>
                    </a:p>
                  </a:txBody>
                  <a:tcPr/>
                </a:tc>
                <a:tc>
                  <a:txBody>
                    <a:bodyPr/>
                    <a:lstStyle/>
                    <a:p>
                      <a:pPr algn="l">
                        <a:buNone/>
                      </a:pPr>
                      <a:r>
                        <a:rPr lang="en-US" sz="1600" dirty="0" smtClean="0">
                          <a:solidFill>
                            <a:srgbClr val="000000"/>
                          </a:solidFill>
                        </a:rPr>
                        <a:t>Student Leadership Opportunities</a:t>
                      </a:r>
                      <a:endParaRPr lang="en-US" sz="1600" dirty="0"/>
                    </a:p>
                  </a:txBody>
                  <a:tcPr/>
                </a:tc>
                <a:tc>
                  <a:txBody>
                    <a:bodyPr/>
                    <a:lstStyle/>
                    <a:p>
                      <a:pPr algn="l">
                        <a:buNone/>
                      </a:pPr>
                      <a:r>
                        <a:rPr lang="en-US" sz="1600" dirty="0" smtClean="0">
                          <a:solidFill>
                            <a:srgbClr val="000000"/>
                          </a:solidFill>
                        </a:rPr>
                        <a:t>768</a:t>
                      </a:r>
                      <a:endParaRPr lang="en-US" sz="1600" dirty="0"/>
                    </a:p>
                  </a:txBody>
                  <a:tcPr/>
                </a:tc>
                <a:tc>
                  <a:txBody>
                    <a:bodyPr/>
                    <a:lstStyle/>
                    <a:p>
                      <a:pPr algn="l">
                        <a:buNone/>
                      </a:pPr>
                      <a:r>
                        <a:rPr lang="en-US" sz="1600" dirty="0" smtClean="0">
                          <a:solidFill>
                            <a:srgbClr val="000000"/>
                          </a:solidFill>
                        </a:rPr>
                        <a:t>458</a:t>
                      </a:r>
                      <a:endParaRPr lang="en-US" sz="1600" dirty="0"/>
                    </a:p>
                  </a:txBody>
                  <a:tcPr/>
                </a:tc>
                <a:tc>
                  <a:txBody>
                    <a:bodyPr/>
                    <a:lstStyle/>
                    <a:p>
                      <a:pPr algn="l">
                        <a:buNone/>
                      </a:pPr>
                      <a:r>
                        <a:rPr lang="en-US" sz="1600" dirty="0" smtClean="0">
                          <a:solidFill>
                            <a:srgbClr val="000000"/>
                          </a:solidFill>
                        </a:rPr>
                        <a:t>267</a:t>
                      </a:r>
                      <a:endParaRPr lang="en-US" sz="1600" dirty="0"/>
                    </a:p>
                  </a:txBody>
                  <a:tcPr/>
                </a:tc>
                <a:tc>
                  <a:txBody>
                    <a:bodyPr/>
                    <a:lstStyle/>
                    <a:p>
                      <a:pPr algn="l">
                        <a:buNone/>
                      </a:pPr>
                      <a:r>
                        <a:rPr lang="en-US" sz="1600" dirty="0" smtClean="0">
                          <a:solidFill>
                            <a:srgbClr val="000000"/>
                          </a:solidFill>
                        </a:rPr>
                        <a:t>1,688</a:t>
                      </a:r>
                      <a:endParaRPr lang="en-US" sz="1600" dirty="0"/>
                    </a:p>
                  </a:txBody>
                  <a:tcPr/>
                </a:tc>
              </a:tr>
              <a:tr h="0">
                <a:tc>
                  <a:txBody>
                    <a:bodyPr/>
                    <a:lstStyle/>
                    <a:p>
                      <a:pPr algn="l">
                        <a:buNone/>
                      </a:pPr>
                      <a:r>
                        <a:rPr lang="en-US" sz="1600" dirty="0" smtClean="0">
                          <a:solidFill>
                            <a:srgbClr val="000000"/>
                          </a:solidFill>
                        </a:rPr>
                        <a:t>4</a:t>
                      </a:r>
                      <a:endParaRPr lang="en-US" sz="1600" dirty="0"/>
                    </a:p>
                  </a:txBody>
                  <a:tcPr/>
                </a:tc>
                <a:tc>
                  <a:txBody>
                    <a:bodyPr/>
                    <a:lstStyle/>
                    <a:p>
                      <a:pPr algn="l">
                        <a:buNone/>
                      </a:pPr>
                      <a:r>
                        <a:rPr lang="en-US" sz="1600" dirty="0" smtClean="0">
                          <a:solidFill>
                            <a:srgbClr val="000000"/>
                          </a:solidFill>
                        </a:rPr>
                        <a:t>Student Senate</a:t>
                      </a:r>
                      <a:endParaRPr lang="en-US" sz="1600" dirty="0"/>
                    </a:p>
                  </a:txBody>
                  <a:tcPr/>
                </a:tc>
                <a:tc>
                  <a:txBody>
                    <a:bodyPr/>
                    <a:lstStyle/>
                    <a:p>
                      <a:pPr algn="l">
                        <a:buNone/>
                      </a:pPr>
                      <a:r>
                        <a:rPr lang="en-US" sz="1600" dirty="0" smtClean="0">
                          <a:solidFill>
                            <a:srgbClr val="000000"/>
                          </a:solidFill>
                        </a:rPr>
                        <a:t>511</a:t>
                      </a:r>
                      <a:endParaRPr lang="en-US" sz="1600" dirty="0"/>
                    </a:p>
                  </a:txBody>
                  <a:tcPr/>
                </a:tc>
                <a:tc>
                  <a:txBody>
                    <a:bodyPr/>
                    <a:lstStyle/>
                    <a:p>
                      <a:pPr algn="l">
                        <a:buNone/>
                      </a:pPr>
                      <a:r>
                        <a:rPr lang="en-US" sz="1600" dirty="0" smtClean="0">
                          <a:solidFill>
                            <a:srgbClr val="000000"/>
                          </a:solidFill>
                        </a:rPr>
                        <a:t>431</a:t>
                      </a:r>
                      <a:endParaRPr lang="en-US" sz="1600" dirty="0"/>
                    </a:p>
                  </a:txBody>
                  <a:tcPr/>
                </a:tc>
                <a:tc>
                  <a:txBody>
                    <a:bodyPr/>
                    <a:lstStyle/>
                    <a:p>
                      <a:pPr algn="l">
                        <a:buNone/>
                      </a:pPr>
                      <a:r>
                        <a:rPr lang="en-US" sz="1600" dirty="0" smtClean="0">
                          <a:solidFill>
                            <a:srgbClr val="000000"/>
                          </a:solidFill>
                        </a:rPr>
                        <a:t>458</a:t>
                      </a:r>
                      <a:endParaRPr lang="en-US" sz="1600" dirty="0"/>
                    </a:p>
                  </a:txBody>
                  <a:tcPr/>
                </a:tc>
                <a:tc>
                  <a:txBody>
                    <a:bodyPr/>
                    <a:lstStyle/>
                    <a:p>
                      <a:pPr algn="l">
                        <a:buNone/>
                      </a:pPr>
                      <a:r>
                        <a:rPr lang="en-US" sz="1600" dirty="0" smtClean="0">
                          <a:solidFill>
                            <a:srgbClr val="000000"/>
                          </a:solidFill>
                        </a:rPr>
                        <a:t>1,629</a:t>
                      </a:r>
                      <a:endParaRPr lang="en-US" sz="1600" dirty="0"/>
                    </a:p>
                  </a:txBody>
                  <a:tcPr/>
                </a:tc>
              </a:tr>
            </a:tbl>
          </a:graphicData>
        </a:graphic>
      </p:graphicFrame>
      <p:sp>
        <p:nvSpPr>
          <p:cNvPr id="4" name="Rectangle 3"/>
          <p:cNvSpPr/>
          <p:nvPr/>
        </p:nvSpPr>
        <p:spPr>
          <a:xfrm>
            <a:off x="688974" y="4314735"/>
            <a:ext cx="8046720" cy="670120"/>
          </a:xfrm>
          <a:prstGeom prst="rect">
            <a:avLst/>
          </a:prstGeom>
        </p:spPr>
        <p:txBody>
          <a:bodyPr wrap="square">
            <a:spAutoFit/>
          </a:bodyPr>
          <a:lstStyle/>
          <a:p>
            <a:pPr fontAlgn="base">
              <a:lnSpc>
                <a:spcPct val="107000"/>
              </a:lnSpc>
            </a:pPr>
            <a:r>
              <a:rPr lang="en-US" b="1"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Data shows </a:t>
            </a:r>
            <a:r>
              <a:rPr lang="en-US" i="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students </a:t>
            </a:r>
            <a:r>
              <a:rPr lang="en-US" i="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are</a:t>
            </a:r>
            <a:r>
              <a:rPr lang="en-US" i="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 more varied in their preferences on how to receive  optional reading messages</a:t>
            </a:r>
            <a:endParaRPr lang="en-US"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7140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Email Process</a:t>
            </a:r>
            <a:endParaRPr lang="en-US" dirty="0"/>
          </a:p>
        </p:txBody>
      </p:sp>
      <p:sp>
        <p:nvSpPr>
          <p:cNvPr id="3" name="Text Placeholder 2"/>
          <p:cNvSpPr>
            <a:spLocks noGrp="1"/>
          </p:cNvSpPr>
          <p:nvPr>
            <p:ph type="body" sz="quarter" idx="10"/>
          </p:nvPr>
        </p:nvSpPr>
        <p:spPr>
          <a:xfrm>
            <a:off x="822324" y="1270402"/>
            <a:ext cx="7959725" cy="4618714"/>
          </a:xfrm>
        </p:spPr>
        <p:txBody>
          <a:bodyPr/>
          <a:lstStyle/>
          <a:p>
            <a:pPr marL="457200" indent="-457200">
              <a:lnSpc>
                <a:spcPts val="2400"/>
              </a:lnSpc>
              <a:spcAft>
                <a:spcPts val="600"/>
              </a:spcAft>
              <a:buClr>
                <a:schemeClr val="tx1"/>
              </a:buClr>
              <a:buFont typeface="+mj-lt"/>
              <a:buAutoNum type="arabicPeriod"/>
            </a:pPr>
            <a:r>
              <a:rPr lang="en-US" sz="2000" b="0" dirty="0" smtClean="0">
                <a:solidFill>
                  <a:schemeClr val="tx1"/>
                </a:solidFill>
              </a:rPr>
              <a:t>Email request received </a:t>
            </a:r>
          </a:p>
          <a:p>
            <a:pPr marL="457200" indent="-457200">
              <a:lnSpc>
                <a:spcPts val="2400"/>
              </a:lnSpc>
              <a:spcAft>
                <a:spcPts val="600"/>
              </a:spcAft>
              <a:buClr>
                <a:schemeClr val="tx1"/>
              </a:buClr>
              <a:buFont typeface="+mj-lt"/>
              <a:buAutoNum type="arabicPeriod"/>
            </a:pPr>
            <a:r>
              <a:rPr lang="en-US" sz="2000" b="0" dirty="0" smtClean="0">
                <a:solidFill>
                  <a:schemeClr val="tx1"/>
                </a:solidFill>
              </a:rPr>
              <a:t>Initial review to ensure all information is provided</a:t>
            </a:r>
          </a:p>
          <a:p>
            <a:pPr marL="457200" indent="-457200">
              <a:lnSpc>
                <a:spcPts val="2400"/>
              </a:lnSpc>
              <a:spcAft>
                <a:spcPts val="600"/>
              </a:spcAft>
              <a:buClr>
                <a:schemeClr val="tx1"/>
              </a:buClr>
              <a:buFont typeface="+mj-lt"/>
              <a:buAutoNum type="arabicPeriod"/>
            </a:pPr>
            <a:r>
              <a:rPr lang="en-US" sz="2000" b="0" dirty="0" smtClean="0">
                <a:solidFill>
                  <a:schemeClr val="tx1"/>
                </a:solidFill>
              </a:rPr>
              <a:t>Email set up in </a:t>
            </a:r>
            <a:r>
              <a:rPr lang="en-US" sz="2000" b="0" dirty="0" err="1" smtClean="0">
                <a:solidFill>
                  <a:schemeClr val="tx1"/>
                </a:solidFill>
              </a:rPr>
              <a:t>iModules</a:t>
            </a:r>
            <a:endParaRPr lang="en-US" sz="2000" b="0" dirty="0" smtClean="0">
              <a:solidFill>
                <a:schemeClr val="tx1"/>
              </a:solidFill>
            </a:endParaRPr>
          </a:p>
          <a:p>
            <a:pPr marL="798513" lvl="3" indent="-457200">
              <a:lnSpc>
                <a:spcPts val="2400"/>
              </a:lnSpc>
              <a:spcAft>
                <a:spcPts val="600"/>
              </a:spcAft>
              <a:buClr>
                <a:schemeClr val="tx1"/>
              </a:buClr>
            </a:pPr>
            <a:r>
              <a:rPr lang="en-US" sz="2000" dirty="0" smtClean="0"/>
              <a:t>Sometimes pre-built emails still need formatting/code </a:t>
            </a:r>
            <a:r>
              <a:rPr lang="en-US" sz="2000" dirty="0" err="1"/>
              <a:t>clean-</a:t>
            </a:r>
            <a:r>
              <a:rPr lang="en-US" sz="2000" dirty="0" err="1" smtClean="0"/>
              <a:t>up</a:t>
            </a:r>
            <a:r>
              <a:rPr lang="en-US" sz="2000" dirty="0" smtClean="0"/>
              <a:t> and image optimization</a:t>
            </a:r>
          </a:p>
          <a:p>
            <a:pPr marL="798513" lvl="3" indent="-457200">
              <a:lnSpc>
                <a:spcPts val="2400"/>
              </a:lnSpc>
              <a:spcAft>
                <a:spcPts val="600"/>
              </a:spcAft>
              <a:buClr>
                <a:schemeClr val="tx1"/>
              </a:buClr>
            </a:pPr>
            <a:r>
              <a:rPr lang="en-US" sz="2000" dirty="0" smtClean="0"/>
              <a:t>Sometimes, imagery needs to be sourced and optimized</a:t>
            </a:r>
          </a:p>
          <a:p>
            <a:pPr marL="457200" indent="-457200">
              <a:lnSpc>
                <a:spcPts val="2400"/>
              </a:lnSpc>
              <a:spcAft>
                <a:spcPts val="600"/>
              </a:spcAft>
              <a:buClr>
                <a:schemeClr val="tx1"/>
              </a:buClr>
              <a:buFont typeface="+mj-lt"/>
              <a:buAutoNum type="arabicPeriod"/>
            </a:pPr>
            <a:r>
              <a:rPr lang="en-US" sz="2000" b="0" dirty="0" smtClean="0">
                <a:solidFill>
                  <a:schemeClr val="tx1"/>
                </a:solidFill>
              </a:rPr>
              <a:t>Copy </a:t>
            </a:r>
            <a:r>
              <a:rPr lang="en-US" sz="2000" b="0" dirty="0">
                <a:solidFill>
                  <a:schemeClr val="tx1"/>
                </a:solidFill>
              </a:rPr>
              <a:t>editor reviews for alt text, dates, broken links, USF style, </a:t>
            </a:r>
            <a:r>
              <a:rPr lang="en-US" sz="2000" b="0" dirty="0" smtClean="0">
                <a:solidFill>
                  <a:schemeClr val="tx1"/>
                </a:solidFill>
              </a:rPr>
              <a:t>etc.</a:t>
            </a:r>
          </a:p>
          <a:p>
            <a:pPr marL="457200" indent="-457200">
              <a:lnSpc>
                <a:spcPts val="2400"/>
              </a:lnSpc>
              <a:spcAft>
                <a:spcPts val="600"/>
              </a:spcAft>
              <a:buClr>
                <a:schemeClr val="tx1"/>
              </a:buClr>
              <a:buFont typeface="+mj-lt"/>
              <a:buAutoNum type="arabicPeriod"/>
            </a:pPr>
            <a:r>
              <a:rPr lang="en-US" sz="2000" b="0" dirty="0" smtClean="0">
                <a:solidFill>
                  <a:schemeClr val="tx1"/>
                </a:solidFill>
              </a:rPr>
              <a:t>List set up (may need to request from Development or CIPE)</a:t>
            </a:r>
          </a:p>
          <a:p>
            <a:pPr marL="457200" indent="-457200">
              <a:lnSpc>
                <a:spcPts val="2400"/>
              </a:lnSpc>
              <a:spcAft>
                <a:spcPts val="600"/>
              </a:spcAft>
              <a:buClr>
                <a:schemeClr val="tx1"/>
              </a:buClr>
              <a:buFont typeface="+mj-lt"/>
              <a:buAutoNum type="arabicPeriod"/>
            </a:pPr>
            <a:r>
              <a:rPr lang="en-US" sz="2000" b="0" dirty="0" smtClean="0">
                <a:solidFill>
                  <a:schemeClr val="tx1"/>
                </a:solidFill>
              </a:rPr>
              <a:t>Edits received back from copy editor</a:t>
            </a:r>
          </a:p>
          <a:p>
            <a:pPr marL="457200" indent="-457200">
              <a:lnSpc>
                <a:spcPts val="2400"/>
              </a:lnSpc>
              <a:spcAft>
                <a:spcPts val="600"/>
              </a:spcAft>
              <a:buClr>
                <a:schemeClr val="tx1"/>
              </a:buClr>
              <a:buFont typeface="+mj-lt"/>
              <a:buAutoNum type="arabicPeriod"/>
            </a:pPr>
            <a:r>
              <a:rPr lang="en-US" sz="2000" b="0" dirty="0" smtClean="0">
                <a:solidFill>
                  <a:schemeClr val="tx1"/>
                </a:solidFill>
              </a:rPr>
              <a:t>Edits implemented and new draft is highlighted and forwarded</a:t>
            </a:r>
          </a:p>
          <a:p>
            <a:pPr marL="457200" indent="-457200">
              <a:lnSpc>
                <a:spcPts val="2400"/>
              </a:lnSpc>
              <a:spcAft>
                <a:spcPts val="600"/>
              </a:spcAft>
              <a:buClr>
                <a:schemeClr val="tx1"/>
              </a:buClr>
              <a:buFont typeface="+mj-lt"/>
              <a:buAutoNum type="arabicPeriod"/>
            </a:pPr>
            <a:r>
              <a:rPr lang="en-US" sz="2000" b="0" dirty="0" smtClean="0">
                <a:solidFill>
                  <a:schemeClr val="tx1"/>
                </a:solidFill>
              </a:rPr>
              <a:t>Potentially more changes made to email and/or list</a:t>
            </a:r>
          </a:p>
          <a:p>
            <a:pPr marL="457200" indent="-457200">
              <a:lnSpc>
                <a:spcPts val="2400"/>
              </a:lnSpc>
              <a:spcAft>
                <a:spcPts val="600"/>
              </a:spcAft>
              <a:buClr>
                <a:schemeClr val="tx1"/>
              </a:buClr>
              <a:buFont typeface="+mj-lt"/>
              <a:buAutoNum type="arabicPeriod"/>
            </a:pPr>
            <a:r>
              <a:rPr lang="en-US" sz="2000" b="0" dirty="0" smtClean="0">
                <a:solidFill>
                  <a:schemeClr val="tx1"/>
                </a:solidFill>
              </a:rPr>
              <a:t>After client approves, email is released</a:t>
            </a:r>
          </a:p>
        </p:txBody>
      </p:sp>
    </p:spTree>
    <p:extLst>
      <p:ext uri="{BB962C8B-B14F-4D97-AF65-F5344CB8AC3E}">
        <p14:creationId xmlns:p14="http://schemas.microsoft.com/office/powerpoint/2010/main" val="13495147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Working</a:t>
            </a:r>
            <a:endParaRPr lang="en-US" dirty="0">
              <a:solidFill>
                <a:schemeClr val="tx1"/>
              </a:solidFill>
            </a:endParaRPr>
          </a:p>
        </p:txBody>
      </p:sp>
      <p:sp>
        <p:nvSpPr>
          <p:cNvPr id="3" name="Text Placeholder 2"/>
          <p:cNvSpPr>
            <a:spLocks noGrp="1"/>
          </p:cNvSpPr>
          <p:nvPr>
            <p:ph type="body" sz="quarter" idx="10"/>
          </p:nvPr>
        </p:nvSpPr>
        <p:spPr>
          <a:xfrm>
            <a:off x="688975" y="1275165"/>
            <a:ext cx="7767638" cy="4618714"/>
          </a:xfrm>
        </p:spPr>
        <p:txBody>
          <a:bodyPr/>
          <a:lstStyle/>
          <a:p>
            <a:pPr marL="342900" lvl="0" indent="-342900">
              <a:lnSpc>
                <a:spcPts val="3000"/>
              </a:lnSpc>
              <a:spcAft>
                <a:spcPts val="1200"/>
              </a:spcAft>
              <a:buFont typeface="Arial" panose="020B0604020202020204" pitchFamily="34" charset="0"/>
              <a:buChar char="•"/>
            </a:pPr>
            <a:r>
              <a:rPr lang="en-US" sz="2400" b="0" dirty="0" smtClean="0">
                <a:solidFill>
                  <a:schemeClr val="tx1"/>
                </a:solidFill>
              </a:rPr>
              <a:t>E-newsletters </a:t>
            </a:r>
          </a:p>
          <a:p>
            <a:pPr marL="623888" lvl="1" indent="-276225">
              <a:lnSpc>
                <a:spcPts val="3000"/>
              </a:lnSpc>
              <a:spcAft>
                <a:spcPts val="1200"/>
              </a:spcAft>
              <a:buFont typeface="Courier New" panose="02070309020205020404" pitchFamily="49" charset="0"/>
              <a:buChar char="o"/>
            </a:pPr>
            <a:r>
              <a:rPr lang="en-US" sz="2000" b="0" dirty="0" smtClean="0">
                <a:solidFill>
                  <a:schemeClr val="tx1"/>
                </a:solidFill>
              </a:rPr>
              <a:t>USF monthly e-newsletter average open rate: 43%</a:t>
            </a:r>
          </a:p>
          <a:p>
            <a:pPr marL="623888" lvl="1" indent="-276225">
              <a:lnSpc>
                <a:spcPts val="3000"/>
              </a:lnSpc>
              <a:spcAft>
                <a:spcPts val="1200"/>
              </a:spcAft>
              <a:buFont typeface="Courier New" panose="02070309020205020404" pitchFamily="49" charset="0"/>
              <a:buChar char="o"/>
            </a:pPr>
            <a:r>
              <a:rPr lang="en-US" sz="2000" dirty="0" smtClean="0"/>
              <a:t>Overall recurring e-newsletters open rate: 25%</a:t>
            </a:r>
          </a:p>
          <a:p>
            <a:pPr marL="342900" lvl="0" indent="-342900">
              <a:lnSpc>
                <a:spcPts val="2000"/>
              </a:lnSpc>
              <a:spcBef>
                <a:spcPts val="1200"/>
              </a:spcBef>
              <a:spcAft>
                <a:spcPts val="600"/>
              </a:spcAft>
              <a:buFont typeface="Arial" panose="020B0604020202020204" pitchFamily="34" charset="0"/>
              <a:buChar char="•"/>
            </a:pPr>
            <a:r>
              <a:rPr lang="en-US" sz="2400" b="0" dirty="0" smtClean="0">
                <a:solidFill>
                  <a:schemeClr val="tx1"/>
                </a:solidFill>
              </a:rPr>
              <a:t>Semi-weekly calendar emails  </a:t>
            </a:r>
          </a:p>
          <a:p>
            <a:pPr marL="623888" lvl="1" indent="-276225">
              <a:lnSpc>
                <a:spcPts val="3000"/>
              </a:lnSpc>
              <a:spcAft>
                <a:spcPts val="1200"/>
              </a:spcAft>
              <a:buFont typeface="Courier New" panose="02070309020205020404" pitchFamily="49" charset="0"/>
              <a:buChar char="o"/>
            </a:pPr>
            <a:r>
              <a:rPr lang="en-US" sz="2000" dirty="0" smtClean="0"/>
              <a:t>Calendar email open rate: 43%</a:t>
            </a:r>
            <a:endParaRPr lang="en-US" sz="2400" b="0" dirty="0" smtClean="0">
              <a:solidFill>
                <a:schemeClr val="tx1"/>
              </a:solidFill>
            </a:endParaRPr>
          </a:p>
          <a:p>
            <a:pPr marL="342900" indent="-342900">
              <a:lnSpc>
                <a:spcPts val="2000"/>
              </a:lnSpc>
              <a:spcBef>
                <a:spcPts val="1200"/>
              </a:spcBef>
              <a:spcAft>
                <a:spcPts val="600"/>
              </a:spcAft>
              <a:buFont typeface="Arial" panose="020B0604020202020204" pitchFamily="34" charset="0"/>
              <a:buChar char="•"/>
            </a:pPr>
            <a:r>
              <a:rPr lang="en-US" sz="2400" b="0" dirty="0" smtClean="0">
                <a:solidFill>
                  <a:schemeClr val="tx1"/>
                </a:solidFill>
              </a:rPr>
              <a:t>Standard templates </a:t>
            </a:r>
            <a:endParaRPr lang="en-US" sz="2400" b="0" dirty="0">
              <a:solidFill>
                <a:schemeClr val="tx1"/>
              </a:solidFill>
            </a:endParaRPr>
          </a:p>
          <a:p>
            <a:pPr marL="342900" lvl="0" indent="-342900">
              <a:lnSpc>
                <a:spcPts val="2000"/>
              </a:lnSpc>
              <a:spcBef>
                <a:spcPts val="1200"/>
              </a:spcBef>
              <a:spcAft>
                <a:spcPts val="600"/>
              </a:spcAft>
              <a:buFont typeface="Arial" panose="020B0604020202020204" pitchFamily="34" charset="0"/>
              <a:buChar char="•"/>
            </a:pPr>
            <a:r>
              <a:rPr lang="en-US" sz="2400" b="0" dirty="0" smtClean="0">
                <a:solidFill>
                  <a:schemeClr val="tx1"/>
                </a:solidFill>
              </a:rPr>
              <a:t>Copyediting services </a:t>
            </a:r>
          </a:p>
        </p:txBody>
      </p:sp>
    </p:spTree>
    <p:extLst>
      <p:ext uri="{BB962C8B-B14F-4D97-AF65-F5344CB8AC3E}">
        <p14:creationId xmlns:p14="http://schemas.microsoft.com/office/powerpoint/2010/main" val="38944692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Glimpse into Copyediting</a:t>
            </a:r>
            <a:endParaRPr lang="en-US" dirty="0">
              <a:solidFill>
                <a:schemeClr val="tx1"/>
              </a:solidFill>
            </a:endParaRPr>
          </a:p>
        </p:txBody>
      </p:sp>
      <p:pic>
        <p:nvPicPr>
          <p:cNvPr id="4" name="Picture 3"/>
          <p:cNvPicPr>
            <a:picLocks noChangeAspect="1"/>
          </p:cNvPicPr>
          <p:nvPr/>
        </p:nvPicPr>
        <p:blipFill>
          <a:blip r:embed="rId3"/>
          <a:stretch>
            <a:fillRect/>
          </a:stretch>
        </p:blipFill>
        <p:spPr>
          <a:xfrm>
            <a:off x="762000" y="1514079"/>
            <a:ext cx="7620000" cy="3810000"/>
          </a:xfrm>
          <a:prstGeom prst="rect">
            <a:avLst/>
          </a:prstGeom>
        </p:spPr>
      </p:pic>
    </p:spTree>
    <p:extLst>
      <p:ext uri="{BB962C8B-B14F-4D97-AF65-F5344CB8AC3E}">
        <p14:creationId xmlns:p14="http://schemas.microsoft.com/office/powerpoint/2010/main" val="41510368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Glimpse into Copyediting</a:t>
            </a:r>
            <a:endParaRPr lang="en-US" dirty="0">
              <a:solidFill>
                <a:schemeClr val="tx1"/>
              </a:solidFill>
            </a:endParaRPr>
          </a:p>
        </p:txBody>
      </p:sp>
      <p:sp>
        <p:nvSpPr>
          <p:cNvPr id="5" name="Text Placeholder 2"/>
          <p:cNvSpPr>
            <a:spLocks noGrp="1"/>
          </p:cNvSpPr>
          <p:nvPr>
            <p:ph type="body" sz="quarter" idx="10"/>
          </p:nvPr>
        </p:nvSpPr>
        <p:spPr>
          <a:xfrm>
            <a:off x="688974" y="1275165"/>
            <a:ext cx="8075885" cy="4618714"/>
          </a:xfrm>
        </p:spPr>
        <p:txBody>
          <a:bodyPr/>
          <a:lstStyle/>
          <a:p>
            <a:pPr marL="342900" lvl="0" indent="-342900">
              <a:lnSpc>
                <a:spcPts val="3000"/>
              </a:lnSpc>
              <a:spcBef>
                <a:spcPts val="600"/>
              </a:spcBef>
              <a:spcAft>
                <a:spcPts val="600"/>
              </a:spcAft>
              <a:buFont typeface="Arial" panose="020B0604020202020204" pitchFamily="34" charset="0"/>
              <a:buChar char="•"/>
            </a:pPr>
            <a:r>
              <a:rPr lang="en-US" sz="2400" b="0" dirty="0" smtClean="0">
                <a:solidFill>
                  <a:schemeClr val="tx1"/>
                </a:solidFill>
              </a:rPr>
              <a:t>Example: The Serial/Oxford Comma</a:t>
            </a:r>
          </a:p>
          <a:p>
            <a:pPr lvl="3" indent="0">
              <a:lnSpc>
                <a:spcPct val="100000"/>
              </a:lnSpc>
              <a:spcBef>
                <a:spcPts val="600"/>
              </a:spcBef>
              <a:spcAft>
                <a:spcPts val="600"/>
              </a:spcAft>
              <a:buNone/>
            </a:pPr>
            <a:r>
              <a:rPr lang="en-US" sz="1800" i="1" dirty="0" smtClean="0"/>
              <a:t>Incorrect: </a:t>
            </a:r>
            <a:r>
              <a:rPr lang="en-US" sz="1800" dirty="0" smtClean="0"/>
              <a:t>I </a:t>
            </a:r>
            <a:r>
              <a:rPr lang="en-US" sz="1800" dirty="0"/>
              <a:t>love my parents, Lady Gaga and Robin Hood.</a:t>
            </a:r>
          </a:p>
          <a:p>
            <a:pPr lvl="3" indent="0">
              <a:lnSpc>
                <a:spcPct val="100000"/>
              </a:lnSpc>
              <a:spcBef>
                <a:spcPts val="600"/>
              </a:spcBef>
              <a:spcAft>
                <a:spcPts val="600"/>
              </a:spcAft>
              <a:buNone/>
            </a:pPr>
            <a:r>
              <a:rPr lang="en-US" sz="1800" i="1" dirty="0" smtClean="0"/>
              <a:t>Correct: </a:t>
            </a:r>
            <a:r>
              <a:rPr lang="en-US" sz="1800" dirty="0" smtClean="0"/>
              <a:t>I </a:t>
            </a:r>
            <a:r>
              <a:rPr lang="en-US" sz="1800" dirty="0"/>
              <a:t>love my parents, Lady Gaga, and Robin Hood. </a:t>
            </a:r>
            <a:endParaRPr lang="en-US" sz="1800" dirty="0" smtClean="0"/>
          </a:p>
          <a:p>
            <a:pPr lvl="3" indent="0">
              <a:lnSpc>
                <a:spcPct val="100000"/>
              </a:lnSpc>
              <a:spcBef>
                <a:spcPts val="600"/>
              </a:spcBef>
              <a:spcAft>
                <a:spcPts val="600"/>
              </a:spcAft>
              <a:buNone/>
            </a:pPr>
            <a:endParaRPr lang="en-US" sz="1400" dirty="0"/>
          </a:p>
          <a:p>
            <a:pPr marL="342900" lvl="0" indent="-342900">
              <a:lnSpc>
                <a:spcPts val="3000"/>
              </a:lnSpc>
              <a:spcBef>
                <a:spcPts val="600"/>
              </a:spcBef>
              <a:spcAft>
                <a:spcPts val="600"/>
              </a:spcAft>
              <a:buFont typeface="Arial" panose="020B0604020202020204" pitchFamily="34" charset="0"/>
              <a:buChar char="•"/>
            </a:pPr>
            <a:r>
              <a:rPr lang="en-US" sz="2400" b="0" dirty="0" smtClean="0">
                <a:solidFill>
                  <a:schemeClr val="tx1"/>
                </a:solidFill>
              </a:rPr>
              <a:t>Example: Capitalizations</a:t>
            </a:r>
            <a:endParaRPr lang="en-US" sz="2400" b="0" dirty="0">
              <a:solidFill>
                <a:schemeClr val="tx1"/>
              </a:solidFill>
            </a:endParaRPr>
          </a:p>
          <a:p>
            <a:pPr lvl="3" indent="0">
              <a:lnSpc>
                <a:spcPct val="100000"/>
              </a:lnSpc>
              <a:spcBef>
                <a:spcPts val="600"/>
              </a:spcBef>
              <a:spcAft>
                <a:spcPts val="600"/>
              </a:spcAft>
              <a:buNone/>
            </a:pPr>
            <a:r>
              <a:rPr lang="en-US" sz="1800" i="1" dirty="0"/>
              <a:t>Incorrect: </a:t>
            </a:r>
            <a:r>
              <a:rPr lang="en-US" sz="1800" dirty="0" smtClean="0"/>
              <a:t>The </a:t>
            </a:r>
            <a:r>
              <a:rPr lang="en-US" sz="1800" dirty="0"/>
              <a:t>President of the University will speak on Important Topics at a City meeting on Tuesday.</a:t>
            </a:r>
          </a:p>
          <a:p>
            <a:pPr lvl="3" indent="0">
              <a:lnSpc>
                <a:spcPct val="100000"/>
              </a:lnSpc>
              <a:spcBef>
                <a:spcPts val="600"/>
              </a:spcBef>
              <a:spcAft>
                <a:spcPts val="600"/>
              </a:spcAft>
              <a:buNone/>
            </a:pPr>
            <a:r>
              <a:rPr lang="en-US" sz="1800" i="1" dirty="0"/>
              <a:t>Correct: </a:t>
            </a:r>
            <a:r>
              <a:rPr lang="en-US" sz="1800" dirty="0" smtClean="0"/>
              <a:t>Fr. Paul Fitzgerald, S.J., is the president of the University of San Francisco, the city’s oldest university.  </a:t>
            </a:r>
          </a:p>
          <a:p>
            <a:pPr lvl="2" indent="0">
              <a:lnSpc>
                <a:spcPct val="100000"/>
              </a:lnSpc>
              <a:spcBef>
                <a:spcPts val="600"/>
              </a:spcBef>
              <a:spcAft>
                <a:spcPts val="600"/>
              </a:spcAft>
              <a:buNone/>
            </a:pPr>
            <a:endParaRPr lang="en-US" sz="1600" i="1" dirty="0"/>
          </a:p>
          <a:p>
            <a:pPr lvl="2" indent="0">
              <a:lnSpc>
                <a:spcPct val="100000"/>
              </a:lnSpc>
              <a:spcBef>
                <a:spcPts val="600"/>
              </a:spcBef>
              <a:spcAft>
                <a:spcPts val="600"/>
              </a:spcAft>
              <a:buNone/>
            </a:pPr>
            <a:r>
              <a:rPr lang="en-US" sz="1600" i="1" dirty="0" smtClean="0"/>
              <a:t>Editorial Style Guide: </a:t>
            </a:r>
            <a:r>
              <a:rPr lang="en-US" sz="1600" i="1" dirty="0" smtClean="0">
                <a:hlinkClick r:id="rId3"/>
              </a:rPr>
              <a:t>myusf.usfca.edu/marketing-communications/editorial-style-guide</a:t>
            </a:r>
            <a:r>
              <a:rPr lang="en-US" sz="1600" i="1" dirty="0" smtClean="0"/>
              <a:t> </a:t>
            </a:r>
            <a:r>
              <a:rPr lang="en-US" sz="1600" i="1" dirty="0" smtClean="0"/>
              <a:t/>
            </a:r>
            <a:br>
              <a:rPr lang="en-US" sz="1600" i="1" dirty="0" smtClean="0"/>
            </a:br>
            <a:r>
              <a:rPr lang="en-US" sz="1600" i="1" dirty="0" smtClean="0"/>
              <a:t>Email Style Guide: </a:t>
            </a:r>
            <a:r>
              <a:rPr lang="en-US" sz="1600" i="1" dirty="0" smtClean="0">
                <a:hlinkClick r:id="rId4"/>
              </a:rPr>
              <a:t>myusf.usfca.edu/marketing-communications/email-style-guide</a:t>
            </a:r>
            <a:r>
              <a:rPr lang="en-US" sz="1600" i="1" dirty="0" smtClean="0"/>
              <a:t> </a:t>
            </a:r>
          </a:p>
          <a:p>
            <a:pPr marL="342900" lvl="0" indent="-342900">
              <a:lnSpc>
                <a:spcPts val="3000"/>
              </a:lnSpc>
              <a:buFont typeface="Arial" panose="020B0604020202020204" pitchFamily="34" charset="0"/>
              <a:buChar char="•"/>
            </a:pPr>
            <a:endParaRPr lang="en-US" sz="2400" b="0" dirty="0" smtClean="0">
              <a:solidFill>
                <a:schemeClr val="tx1"/>
              </a:solidFill>
            </a:endParaRPr>
          </a:p>
          <a:p>
            <a:pPr lvl="2" indent="0">
              <a:lnSpc>
                <a:spcPts val="3000"/>
              </a:lnSpc>
              <a:spcBef>
                <a:spcPts val="1200"/>
              </a:spcBef>
              <a:spcAft>
                <a:spcPts val="600"/>
              </a:spcAft>
              <a:buNone/>
            </a:pPr>
            <a:endParaRPr lang="en-US" sz="2400" dirty="0"/>
          </a:p>
          <a:p>
            <a:pPr marL="342900" indent="-342900">
              <a:buFont typeface="Arial" panose="020B0604020202020204" pitchFamily="34" charset="0"/>
              <a:buChar char="•"/>
            </a:pPr>
            <a:endParaRPr lang="en-US" b="0" dirty="0">
              <a:solidFill>
                <a:schemeClr val="tx1"/>
              </a:solidFill>
            </a:endParaRPr>
          </a:p>
        </p:txBody>
      </p:sp>
    </p:spTree>
    <p:extLst>
      <p:ext uri="{BB962C8B-B14F-4D97-AF65-F5344CB8AC3E}">
        <p14:creationId xmlns:p14="http://schemas.microsoft.com/office/powerpoint/2010/main" val="38910821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Needs Improvement</a:t>
            </a:r>
            <a:endParaRPr lang="en-US" dirty="0">
              <a:solidFill>
                <a:schemeClr val="tx1"/>
              </a:solidFill>
            </a:endParaRPr>
          </a:p>
        </p:txBody>
      </p:sp>
      <p:sp>
        <p:nvSpPr>
          <p:cNvPr id="3" name="Text Placeholder 2"/>
          <p:cNvSpPr>
            <a:spLocks noGrp="1"/>
          </p:cNvSpPr>
          <p:nvPr>
            <p:ph type="body" sz="quarter" idx="10"/>
          </p:nvPr>
        </p:nvSpPr>
        <p:spPr>
          <a:xfrm>
            <a:off x="688974" y="1275165"/>
            <a:ext cx="8075885" cy="4618714"/>
          </a:xfrm>
        </p:spPr>
        <p:txBody>
          <a:bodyPr/>
          <a:lstStyle/>
          <a:p>
            <a:pPr marL="342900" lvl="0" indent="-342900">
              <a:lnSpc>
                <a:spcPts val="3000"/>
              </a:lnSpc>
              <a:spcBef>
                <a:spcPts val="600"/>
              </a:spcBef>
              <a:spcAft>
                <a:spcPts val="600"/>
              </a:spcAft>
              <a:buFont typeface="Arial" panose="020B0604020202020204" pitchFamily="34" charset="0"/>
              <a:buChar char="•"/>
            </a:pPr>
            <a:r>
              <a:rPr lang="en-US" sz="2400" b="0" dirty="0" smtClean="0">
                <a:solidFill>
                  <a:schemeClr val="tx1"/>
                </a:solidFill>
              </a:rPr>
              <a:t>Adherence to timelines</a:t>
            </a:r>
          </a:p>
          <a:p>
            <a:pPr marL="684213" lvl="3" indent="-342900">
              <a:lnSpc>
                <a:spcPct val="100000"/>
              </a:lnSpc>
              <a:spcBef>
                <a:spcPts val="600"/>
              </a:spcBef>
              <a:spcAft>
                <a:spcPts val="600"/>
              </a:spcAft>
              <a:buFont typeface="Courier New" panose="02070309020205020404" pitchFamily="49" charset="0"/>
              <a:buChar char="o"/>
            </a:pPr>
            <a:r>
              <a:rPr lang="en-US" sz="1800" dirty="0" smtClean="0"/>
              <a:t>3 business days for pre-built email, 5 business days if needs to be set up</a:t>
            </a:r>
          </a:p>
          <a:p>
            <a:pPr marL="684213" lvl="3" indent="-342900">
              <a:lnSpc>
                <a:spcPct val="100000"/>
              </a:lnSpc>
              <a:spcBef>
                <a:spcPts val="600"/>
              </a:spcBef>
              <a:spcAft>
                <a:spcPts val="600"/>
              </a:spcAft>
              <a:buFont typeface="Courier New" panose="02070309020205020404" pitchFamily="49" charset="0"/>
              <a:buChar char="o"/>
            </a:pPr>
            <a:r>
              <a:rPr lang="en-US" sz="1800" dirty="0" smtClean="0"/>
              <a:t>In the fall, 1/3 of all requests were “exceptions”</a:t>
            </a:r>
          </a:p>
          <a:p>
            <a:pPr marL="342900" lvl="0" indent="-342900">
              <a:lnSpc>
                <a:spcPts val="3000"/>
              </a:lnSpc>
              <a:spcBef>
                <a:spcPts val="600"/>
              </a:spcBef>
              <a:spcAft>
                <a:spcPts val="600"/>
              </a:spcAft>
              <a:buFont typeface="Arial" panose="020B0604020202020204" pitchFamily="34" charset="0"/>
              <a:buChar char="•"/>
            </a:pPr>
            <a:r>
              <a:rPr lang="en-US" sz="2400" b="0" dirty="0" smtClean="0">
                <a:solidFill>
                  <a:schemeClr val="tx1"/>
                </a:solidFill>
              </a:rPr>
              <a:t>E-newsletters</a:t>
            </a:r>
          </a:p>
          <a:p>
            <a:pPr marL="627062" lvl="2" indent="-342900">
              <a:lnSpc>
                <a:spcPts val="2000"/>
              </a:lnSpc>
              <a:spcBef>
                <a:spcPts val="600"/>
              </a:spcBef>
              <a:spcAft>
                <a:spcPts val="600"/>
              </a:spcAft>
              <a:buFont typeface="Courier New" panose="02070309020205020404" pitchFamily="49" charset="0"/>
              <a:buChar char="o"/>
            </a:pPr>
            <a:r>
              <a:rPr lang="en-US" sz="1800" dirty="0" smtClean="0"/>
              <a:t>Better </a:t>
            </a:r>
            <a:r>
              <a:rPr lang="en-US" sz="1800" dirty="0"/>
              <a:t>timing in release of e-newsletters to same audience</a:t>
            </a:r>
          </a:p>
          <a:p>
            <a:pPr marL="627062" lvl="2" indent="-342900">
              <a:lnSpc>
                <a:spcPts val="2000"/>
              </a:lnSpc>
              <a:spcBef>
                <a:spcPts val="600"/>
              </a:spcBef>
              <a:spcAft>
                <a:spcPts val="600"/>
              </a:spcAft>
              <a:buFont typeface="Courier New" panose="02070309020205020404" pitchFamily="49" charset="0"/>
              <a:buChar char="o"/>
            </a:pPr>
            <a:r>
              <a:rPr lang="en-US" sz="1800" dirty="0"/>
              <a:t>T</a:t>
            </a:r>
            <a:r>
              <a:rPr lang="en-US" sz="1800" dirty="0" smtClean="0"/>
              <a:t>urnaround </a:t>
            </a:r>
            <a:r>
              <a:rPr lang="en-US" sz="1800" dirty="0"/>
              <a:t>time: 3-5 business days</a:t>
            </a:r>
          </a:p>
          <a:p>
            <a:pPr marL="342900" lvl="0" indent="-342900">
              <a:lnSpc>
                <a:spcPts val="3000"/>
              </a:lnSpc>
              <a:spcBef>
                <a:spcPts val="600"/>
              </a:spcBef>
              <a:spcAft>
                <a:spcPts val="600"/>
              </a:spcAft>
              <a:buFont typeface="Arial" panose="020B0604020202020204" pitchFamily="34" charset="0"/>
              <a:buChar char="•"/>
            </a:pPr>
            <a:r>
              <a:rPr lang="en-US" sz="2400" b="0" dirty="0" smtClean="0">
                <a:solidFill>
                  <a:schemeClr val="tx1"/>
                </a:solidFill>
              </a:rPr>
              <a:t>Opt-in </a:t>
            </a:r>
            <a:r>
              <a:rPr lang="en-US" sz="2400" b="0" dirty="0">
                <a:solidFill>
                  <a:schemeClr val="tx1"/>
                </a:solidFill>
              </a:rPr>
              <a:t>process is very manual</a:t>
            </a:r>
          </a:p>
          <a:p>
            <a:pPr marL="566738" lvl="2" indent="-276225">
              <a:lnSpc>
                <a:spcPts val="3000"/>
              </a:lnSpc>
              <a:spcBef>
                <a:spcPts val="600"/>
              </a:spcBef>
              <a:spcAft>
                <a:spcPts val="600"/>
              </a:spcAft>
              <a:buFont typeface="Courier New" panose="02070309020205020404" pitchFamily="49" charset="0"/>
              <a:buChar char="o"/>
            </a:pPr>
            <a:r>
              <a:rPr lang="en-US" sz="1800" dirty="0" err="1"/>
              <a:t>iModules</a:t>
            </a:r>
            <a:r>
              <a:rPr lang="en-US" sz="1800" dirty="0"/>
              <a:t> has an opt-out "all" option; people opt-out of required messages and we must manually re-opt-in </a:t>
            </a:r>
            <a:r>
              <a:rPr lang="en-US" sz="1800" dirty="0" smtClean="0"/>
              <a:t>people</a:t>
            </a:r>
          </a:p>
          <a:p>
            <a:pPr marL="566738" lvl="2" indent="-276225">
              <a:lnSpc>
                <a:spcPts val="3000"/>
              </a:lnSpc>
              <a:spcBef>
                <a:spcPts val="1200"/>
              </a:spcBef>
              <a:spcAft>
                <a:spcPts val="1200"/>
              </a:spcAft>
              <a:buFont typeface="Courier New" panose="02070309020205020404" pitchFamily="49" charset="0"/>
              <a:buChar char="o"/>
            </a:pPr>
            <a:endParaRPr lang="en-US" sz="2000" dirty="0"/>
          </a:p>
          <a:p>
            <a:pPr marL="342900" lvl="0" indent="-342900">
              <a:lnSpc>
                <a:spcPts val="3000"/>
              </a:lnSpc>
              <a:buFont typeface="Arial" panose="020B0604020202020204" pitchFamily="34" charset="0"/>
              <a:buChar char="•"/>
            </a:pPr>
            <a:endParaRPr lang="en-US" sz="2400" b="0" dirty="0" smtClean="0">
              <a:solidFill>
                <a:schemeClr val="tx1"/>
              </a:solidFill>
            </a:endParaRPr>
          </a:p>
          <a:p>
            <a:pPr lvl="2" indent="0">
              <a:lnSpc>
                <a:spcPts val="3000"/>
              </a:lnSpc>
              <a:spcBef>
                <a:spcPts val="1200"/>
              </a:spcBef>
              <a:spcAft>
                <a:spcPts val="600"/>
              </a:spcAft>
              <a:buNone/>
            </a:pPr>
            <a:endParaRPr lang="en-US" sz="2400" dirty="0"/>
          </a:p>
          <a:p>
            <a:pPr marL="342900" indent="-342900">
              <a:buFont typeface="Arial" panose="020B0604020202020204" pitchFamily="34" charset="0"/>
              <a:buChar char="•"/>
            </a:pPr>
            <a:endParaRPr lang="en-US" b="0" dirty="0">
              <a:solidFill>
                <a:schemeClr val="tx1"/>
              </a:solidFill>
            </a:endParaRPr>
          </a:p>
        </p:txBody>
      </p:sp>
    </p:spTree>
    <p:extLst>
      <p:ext uri="{BB962C8B-B14F-4D97-AF65-F5344CB8AC3E}">
        <p14:creationId xmlns:p14="http://schemas.microsoft.com/office/powerpoint/2010/main" val="3346782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Email Process Changes</a:t>
            </a:r>
            <a:endParaRPr lang="en-US" dirty="0">
              <a:solidFill>
                <a:schemeClr val="tx1"/>
              </a:solidFill>
            </a:endParaRPr>
          </a:p>
        </p:txBody>
      </p:sp>
      <p:sp>
        <p:nvSpPr>
          <p:cNvPr id="3" name="Text Placeholder 2"/>
          <p:cNvSpPr>
            <a:spLocks noGrp="1"/>
          </p:cNvSpPr>
          <p:nvPr>
            <p:ph type="body" sz="quarter" idx="10"/>
          </p:nvPr>
        </p:nvSpPr>
        <p:spPr>
          <a:xfrm>
            <a:off x="688975" y="1275165"/>
            <a:ext cx="7767638" cy="4618714"/>
          </a:xfrm>
        </p:spPr>
        <p:txBody>
          <a:bodyPr/>
          <a:lstStyle/>
          <a:p>
            <a:pPr marL="342900" lvl="0" indent="-342900" fontAlgn="base">
              <a:spcAft>
                <a:spcPts val="1200"/>
              </a:spcAft>
              <a:buFont typeface="Arial" panose="020B0604020202020204" pitchFamily="34" charset="0"/>
              <a:buChar char="•"/>
            </a:pPr>
            <a:r>
              <a:rPr lang="en-US" sz="2400" b="0" dirty="0" smtClean="0">
                <a:solidFill>
                  <a:schemeClr val="tx1"/>
                </a:solidFill>
              </a:rPr>
              <a:t>Emergency or urgent outage messages affecting the whole USF community will be streamlined</a:t>
            </a:r>
          </a:p>
          <a:p>
            <a:pPr marL="684213" lvl="3" indent="-342900" fontAlgn="base">
              <a:spcAft>
                <a:spcPts val="1200"/>
              </a:spcAft>
              <a:buFont typeface="Courier New" panose="02070309020205020404" pitchFamily="49" charset="0"/>
              <a:buChar char="o"/>
            </a:pPr>
            <a:r>
              <a:rPr lang="en-US" b="0" dirty="0" smtClean="0">
                <a:solidFill>
                  <a:schemeClr val="tx1"/>
                </a:solidFill>
              </a:rPr>
              <a:t>Plain text email with simplified language</a:t>
            </a:r>
          </a:p>
          <a:p>
            <a:pPr marL="684213" lvl="3" indent="-342900" fontAlgn="base">
              <a:spcAft>
                <a:spcPts val="1200"/>
              </a:spcAft>
              <a:buFont typeface="Courier New" panose="02070309020205020404" pitchFamily="49" charset="0"/>
              <a:buChar char="o"/>
            </a:pPr>
            <a:r>
              <a:rPr lang="en-US" b="0" dirty="0" smtClean="0">
                <a:solidFill>
                  <a:schemeClr val="tx1"/>
                </a:solidFill>
              </a:rPr>
              <a:t>Use a custom subject line: </a:t>
            </a:r>
            <a:r>
              <a:rPr lang="en-US" dirty="0" smtClean="0"/>
              <a:t>USF System Outage/Alert</a:t>
            </a:r>
          </a:p>
          <a:p>
            <a:pPr marL="684213" lvl="3" indent="-342900" fontAlgn="base">
              <a:spcAft>
                <a:spcPts val="1200"/>
              </a:spcAft>
              <a:buFont typeface="Courier New" panose="02070309020205020404" pitchFamily="49" charset="0"/>
              <a:buChar char="o"/>
            </a:pPr>
            <a:r>
              <a:rPr lang="en-US" b="0" dirty="0" smtClean="0">
                <a:solidFill>
                  <a:schemeClr val="tx1"/>
                </a:solidFill>
              </a:rPr>
              <a:t>Message would be released same day</a:t>
            </a:r>
            <a:endParaRPr lang="en-US" b="0" dirty="0">
              <a:solidFill>
                <a:schemeClr val="tx1"/>
              </a:solidFill>
            </a:endParaRPr>
          </a:p>
        </p:txBody>
      </p:sp>
    </p:spTree>
    <p:extLst>
      <p:ext uri="{BB962C8B-B14F-4D97-AF65-F5344CB8AC3E}">
        <p14:creationId xmlns:p14="http://schemas.microsoft.com/office/powerpoint/2010/main" val="34007396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Outage Email Template Example</a:t>
            </a:r>
            <a:endParaRPr lang="en-US" dirty="0">
              <a:solidFill>
                <a:schemeClr val="tx1"/>
              </a:solidFill>
            </a:endParaRPr>
          </a:p>
        </p:txBody>
      </p:sp>
      <p:sp>
        <p:nvSpPr>
          <p:cNvPr id="3" name="Text Placeholder 2"/>
          <p:cNvSpPr>
            <a:spLocks noGrp="1"/>
          </p:cNvSpPr>
          <p:nvPr>
            <p:ph type="body" sz="quarter" idx="10"/>
          </p:nvPr>
        </p:nvSpPr>
        <p:spPr>
          <a:xfrm>
            <a:off x="1534112" y="1275165"/>
            <a:ext cx="5852084" cy="4618714"/>
          </a:xfrm>
        </p:spPr>
        <p:txBody>
          <a:bodyPr/>
          <a:lstStyle/>
          <a:p>
            <a:pPr>
              <a:lnSpc>
                <a:spcPts val="1600"/>
              </a:lnSpc>
            </a:pPr>
            <a:r>
              <a:rPr lang="en-US" sz="1400" b="0" dirty="0" smtClean="0">
                <a:solidFill>
                  <a:schemeClr val="tx1"/>
                </a:solidFill>
              </a:rPr>
              <a:t>**********PROVIDE A SAMPLE**************</a:t>
            </a:r>
            <a:br>
              <a:rPr lang="en-US" sz="1400" b="0" dirty="0" smtClean="0">
                <a:solidFill>
                  <a:schemeClr val="tx1"/>
                </a:solidFill>
              </a:rPr>
            </a:br>
            <a:endParaRPr lang="en-US" sz="1400" b="0" dirty="0" smtClean="0">
              <a:solidFill>
                <a:schemeClr val="tx1"/>
              </a:solidFill>
            </a:endParaRPr>
          </a:p>
          <a:p>
            <a:pPr marL="461963" lvl="1">
              <a:lnSpc>
                <a:spcPts val="1200"/>
              </a:lnSpc>
            </a:pPr>
            <a:r>
              <a:rPr lang="en-US" sz="1400" b="1" dirty="0" smtClean="0"/>
              <a:t>Subject: Voicemail </a:t>
            </a:r>
            <a:r>
              <a:rPr lang="en-US" sz="1400" b="1" dirty="0"/>
              <a:t>System Maintenance</a:t>
            </a:r>
            <a:br>
              <a:rPr lang="en-US" sz="1400" b="1" dirty="0"/>
            </a:br>
            <a:endParaRPr lang="en-US" sz="1400" b="1" dirty="0"/>
          </a:p>
          <a:p>
            <a:pPr marL="461963" lvl="1">
              <a:lnSpc>
                <a:spcPts val="1200"/>
              </a:lnSpc>
            </a:pPr>
            <a:r>
              <a:rPr lang="en-US" sz="1200" dirty="0"/>
              <a:t>Dear USF Community</a:t>
            </a:r>
            <a:r>
              <a:rPr lang="en-US" sz="1200" dirty="0" smtClean="0"/>
              <a:t>,</a:t>
            </a:r>
            <a:br>
              <a:rPr lang="en-US" sz="1200" dirty="0" smtClean="0"/>
            </a:br>
            <a:endParaRPr lang="en-US" sz="1200" dirty="0"/>
          </a:p>
          <a:p>
            <a:pPr marL="461963" lvl="1">
              <a:lnSpc>
                <a:spcPts val="1200"/>
              </a:lnSpc>
            </a:pPr>
            <a:r>
              <a:rPr lang="en-US" sz="1200" dirty="0"/>
              <a:t>ITS is performing voicemail system maintenance on Tuesday, Dec. 22 from 6 p.m. to 8 p.m. This is required to prepare for the voicemail system upgrade scheduled for Jan. 12, 2016. During this maintenance window, there may be intermittent interruption to the voicemail system.</a:t>
            </a:r>
            <a:br>
              <a:rPr lang="en-US" sz="1200" dirty="0"/>
            </a:br>
            <a:r>
              <a:rPr lang="en-US" sz="1200" dirty="0"/>
              <a:t/>
            </a:r>
            <a:br>
              <a:rPr lang="en-US" sz="1200" dirty="0"/>
            </a:br>
            <a:r>
              <a:rPr lang="en-US" sz="1200" dirty="0"/>
              <a:t>Please feel free to contact the ITS Help Desk at </a:t>
            </a:r>
            <a:r>
              <a:rPr lang="en-US" sz="1200" dirty="0">
                <a:hlinkClick r:id="rId3"/>
              </a:rPr>
              <a:t>itshelp@usfca.edu</a:t>
            </a:r>
            <a:r>
              <a:rPr lang="en-US" sz="1200" dirty="0"/>
              <a:t> or </a:t>
            </a:r>
            <a:r>
              <a:rPr lang="en-US" sz="1200" dirty="0">
                <a:hlinkClick r:id="rId4"/>
              </a:rPr>
              <a:t>(415) 422-6668</a:t>
            </a:r>
            <a:r>
              <a:rPr lang="en-US" sz="1200" dirty="0"/>
              <a:t> with any questions</a:t>
            </a:r>
            <a:r>
              <a:rPr lang="en-US" sz="1200" dirty="0" smtClean="0"/>
              <a:t>.</a:t>
            </a:r>
            <a:endParaRPr lang="en-US" sz="1200" b="0" dirty="0" smtClean="0">
              <a:solidFill>
                <a:schemeClr val="tx1"/>
              </a:solidFill>
            </a:endParaRPr>
          </a:p>
          <a:p>
            <a:pPr>
              <a:lnSpc>
                <a:spcPts val="1600"/>
              </a:lnSpc>
            </a:pPr>
            <a:endParaRPr lang="en-US" sz="1400" b="0" dirty="0">
              <a:solidFill>
                <a:schemeClr val="tx1"/>
              </a:solidFill>
            </a:endParaRPr>
          </a:p>
        </p:txBody>
      </p:sp>
      <p:pic>
        <p:nvPicPr>
          <p:cNvPr id="5" name="Picture 4"/>
          <p:cNvPicPr>
            <a:picLocks noChangeAspect="1"/>
          </p:cNvPicPr>
          <p:nvPr/>
        </p:nvPicPr>
        <p:blipFill>
          <a:blip r:embed="rId5"/>
          <a:stretch>
            <a:fillRect/>
          </a:stretch>
        </p:blipFill>
        <p:spPr>
          <a:xfrm>
            <a:off x="1524004" y="1202916"/>
            <a:ext cx="5662138" cy="4690963"/>
          </a:xfrm>
          <a:prstGeom prst="rect">
            <a:avLst/>
          </a:prstGeom>
        </p:spPr>
      </p:pic>
    </p:spTree>
    <p:extLst>
      <p:ext uri="{BB962C8B-B14F-4D97-AF65-F5344CB8AC3E}">
        <p14:creationId xmlns:p14="http://schemas.microsoft.com/office/powerpoint/2010/main" val="19066648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Email Process </a:t>
            </a:r>
            <a:r>
              <a:rPr lang="en-US" dirty="0" smtClean="0"/>
              <a:t>Changes</a:t>
            </a:r>
            <a:endParaRPr lang="en-US" dirty="0">
              <a:solidFill>
                <a:schemeClr val="tx1"/>
              </a:solidFill>
            </a:endParaRPr>
          </a:p>
        </p:txBody>
      </p:sp>
      <p:sp>
        <p:nvSpPr>
          <p:cNvPr id="3" name="Text Placeholder 2"/>
          <p:cNvSpPr>
            <a:spLocks noGrp="1"/>
          </p:cNvSpPr>
          <p:nvPr>
            <p:ph type="body" sz="quarter" idx="10"/>
          </p:nvPr>
        </p:nvSpPr>
        <p:spPr>
          <a:xfrm>
            <a:off x="688975" y="1275165"/>
            <a:ext cx="7767638" cy="4618714"/>
          </a:xfrm>
        </p:spPr>
        <p:txBody>
          <a:bodyPr/>
          <a:lstStyle/>
          <a:p>
            <a:pPr marL="342900" lvl="0" indent="-342900" fontAlgn="base">
              <a:spcAft>
                <a:spcPts val="1200"/>
              </a:spcAft>
              <a:buFont typeface="Arial" panose="020B0604020202020204" pitchFamily="34" charset="0"/>
              <a:buChar char="•"/>
            </a:pPr>
            <a:r>
              <a:rPr lang="en-US" b="0" dirty="0" smtClean="0">
                <a:solidFill>
                  <a:schemeClr val="tx1"/>
                </a:solidFill>
              </a:rPr>
              <a:t>“Optional </a:t>
            </a:r>
            <a:r>
              <a:rPr lang="en-US" b="0" dirty="0">
                <a:solidFill>
                  <a:schemeClr val="tx1"/>
                </a:solidFill>
              </a:rPr>
              <a:t>reading” </a:t>
            </a:r>
            <a:r>
              <a:rPr lang="en-US" b="0" dirty="0" smtClean="0">
                <a:solidFill>
                  <a:schemeClr val="tx1"/>
                </a:solidFill>
              </a:rPr>
              <a:t>emails will be posted as </a:t>
            </a:r>
            <a:r>
              <a:rPr lang="en-US" b="0" dirty="0">
                <a:solidFill>
                  <a:schemeClr val="tx1"/>
                </a:solidFill>
              </a:rPr>
              <a:t>announcements in </a:t>
            </a:r>
            <a:r>
              <a:rPr lang="en-US" b="0" dirty="0" err="1" smtClean="0">
                <a:solidFill>
                  <a:schemeClr val="tx1"/>
                </a:solidFill>
              </a:rPr>
              <a:t>myUSF</a:t>
            </a:r>
            <a:endParaRPr lang="en-US" b="0" dirty="0" smtClean="0">
              <a:solidFill>
                <a:schemeClr val="tx1"/>
              </a:solidFill>
            </a:endParaRPr>
          </a:p>
          <a:p>
            <a:pPr marL="285750" lvl="1" indent="171450">
              <a:lnSpc>
                <a:spcPct val="100000"/>
              </a:lnSpc>
            </a:pPr>
            <a:r>
              <a:rPr lang="en-US" sz="1600" b="0" dirty="0" smtClean="0">
                <a:solidFill>
                  <a:schemeClr val="tx1"/>
                </a:solidFill>
              </a:rPr>
              <a:t>UNIVERSITY-WIDE</a:t>
            </a:r>
            <a:endParaRPr lang="en-US" sz="1600" b="0" dirty="0">
              <a:solidFill>
                <a:schemeClr val="tx1"/>
              </a:solidFill>
            </a:endParaRPr>
          </a:p>
          <a:p>
            <a:pPr marL="285750" lvl="1" indent="171450">
              <a:lnSpc>
                <a:spcPct val="100000"/>
              </a:lnSpc>
              <a:buFont typeface="Arial" panose="020B0604020202020204" pitchFamily="34" charset="0"/>
              <a:buChar char="•"/>
            </a:pPr>
            <a:r>
              <a:rPr lang="en-US" sz="1600" b="0" dirty="0">
                <a:solidFill>
                  <a:schemeClr val="tx1"/>
                </a:solidFill>
              </a:rPr>
              <a:t>Office Closures</a:t>
            </a:r>
            <a:endParaRPr lang="en-US" sz="1600" dirty="0">
              <a:solidFill>
                <a:schemeClr val="tx1"/>
              </a:solidFill>
            </a:endParaRPr>
          </a:p>
          <a:p>
            <a:pPr marL="285750" lvl="1" indent="171450">
              <a:lnSpc>
                <a:spcPct val="100000"/>
              </a:lnSpc>
              <a:buFont typeface="Arial" panose="020B0604020202020204" pitchFamily="34" charset="0"/>
              <a:buChar char="•"/>
            </a:pPr>
            <a:r>
              <a:rPr lang="en-US" sz="1600" b="0" dirty="0">
                <a:solidFill>
                  <a:schemeClr val="tx1"/>
                </a:solidFill>
              </a:rPr>
              <a:t>Parking Lot </a:t>
            </a:r>
            <a:r>
              <a:rPr lang="en-US" sz="1600" b="0" dirty="0" smtClean="0">
                <a:solidFill>
                  <a:schemeClr val="tx1"/>
                </a:solidFill>
              </a:rPr>
              <a:t>Closures</a:t>
            </a:r>
            <a:br>
              <a:rPr lang="en-US" sz="1600" b="0" dirty="0" smtClean="0">
                <a:solidFill>
                  <a:schemeClr val="tx1"/>
                </a:solidFill>
              </a:rPr>
            </a:br>
            <a:r>
              <a:rPr lang="en-US" sz="1600" b="0" dirty="0" smtClean="0">
                <a:solidFill>
                  <a:schemeClr val="tx1"/>
                </a:solidFill>
              </a:rPr>
              <a:t>	</a:t>
            </a:r>
            <a:r>
              <a:rPr lang="en-US" sz="1600" i="1" dirty="0" smtClean="0"/>
              <a:t>Aggregate </a:t>
            </a:r>
            <a:r>
              <a:rPr lang="en-US" sz="1600" i="1" dirty="0"/>
              <a:t>office closures and send out during peak closure seasons</a:t>
            </a:r>
          </a:p>
          <a:p>
            <a:pPr marL="285750" lvl="1">
              <a:lnSpc>
                <a:spcPct val="100000"/>
              </a:lnSpc>
            </a:pPr>
            <a:endParaRPr lang="en-US" sz="1600" b="0" dirty="0">
              <a:solidFill>
                <a:schemeClr val="tx1"/>
              </a:solidFill>
            </a:endParaRPr>
          </a:p>
          <a:p>
            <a:pPr marL="285750" lvl="1" indent="171450">
              <a:lnSpc>
                <a:spcPct val="100000"/>
              </a:lnSpc>
            </a:pPr>
            <a:r>
              <a:rPr lang="en-US" sz="1600" b="0" dirty="0">
                <a:solidFill>
                  <a:schemeClr val="tx1"/>
                </a:solidFill>
              </a:rPr>
              <a:t>STUDENT SPECIFIC</a:t>
            </a:r>
          </a:p>
          <a:p>
            <a:pPr marL="285750" lvl="1" indent="171450">
              <a:lnSpc>
                <a:spcPct val="100000"/>
              </a:lnSpc>
              <a:buFont typeface="Arial" panose="020B0604020202020204" pitchFamily="34" charset="0"/>
              <a:buChar char="•"/>
            </a:pPr>
            <a:r>
              <a:rPr lang="en-US" sz="1600" b="0" dirty="0">
                <a:solidFill>
                  <a:schemeClr val="tx1"/>
                </a:solidFill>
              </a:rPr>
              <a:t>Student Leadership Opportunities</a:t>
            </a:r>
          </a:p>
          <a:p>
            <a:pPr marL="285750" lvl="1" indent="171450">
              <a:lnSpc>
                <a:spcPct val="100000"/>
              </a:lnSpc>
              <a:buFont typeface="Arial" panose="020B0604020202020204" pitchFamily="34" charset="0"/>
              <a:buChar char="•"/>
            </a:pPr>
            <a:r>
              <a:rPr lang="en-US" sz="1600" b="0" dirty="0">
                <a:solidFill>
                  <a:schemeClr val="tx1"/>
                </a:solidFill>
              </a:rPr>
              <a:t>Student Senate </a:t>
            </a:r>
            <a:r>
              <a:rPr lang="en-US" sz="1600" b="0" dirty="0" smtClean="0">
                <a:solidFill>
                  <a:schemeClr val="tx1"/>
                </a:solidFill>
              </a:rPr>
              <a:t>(already included </a:t>
            </a:r>
            <a:r>
              <a:rPr lang="en-US" sz="1600" b="0" dirty="0">
                <a:solidFill>
                  <a:schemeClr val="tx1"/>
                </a:solidFill>
              </a:rPr>
              <a:t>in </a:t>
            </a:r>
            <a:r>
              <a:rPr lang="en-US" sz="1600" b="0" dirty="0" smtClean="0">
                <a:solidFill>
                  <a:schemeClr val="tx1"/>
                </a:solidFill>
              </a:rPr>
              <a:t>e-newsletters)</a:t>
            </a:r>
            <a:r>
              <a:rPr lang="en-US" sz="1600" b="0" dirty="0">
                <a:solidFill>
                  <a:schemeClr val="tx1"/>
                </a:solidFill>
              </a:rPr>
              <a:t/>
            </a:r>
            <a:br>
              <a:rPr lang="en-US" sz="1600" b="0" dirty="0">
                <a:solidFill>
                  <a:schemeClr val="tx1"/>
                </a:solidFill>
              </a:rPr>
            </a:br>
            <a:endParaRPr lang="en-US" sz="1600" b="0" dirty="0">
              <a:solidFill>
                <a:schemeClr val="tx1"/>
              </a:solidFill>
            </a:endParaRPr>
          </a:p>
          <a:p>
            <a:pPr marL="285750" lvl="1" indent="171450">
              <a:lnSpc>
                <a:spcPct val="100000"/>
              </a:lnSpc>
            </a:pPr>
            <a:r>
              <a:rPr lang="en-US" sz="1600" b="0" dirty="0">
                <a:solidFill>
                  <a:schemeClr val="tx1"/>
                </a:solidFill>
              </a:rPr>
              <a:t>FACULTY/STAFF SPECIFIC</a:t>
            </a:r>
          </a:p>
          <a:p>
            <a:pPr marL="285750" lvl="1" indent="171450">
              <a:lnSpc>
                <a:spcPct val="100000"/>
              </a:lnSpc>
              <a:buFont typeface="Arial" panose="020B0604020202020204" pitchFamily="34" charset="0"/>
              <a:buChar char="•"/>
            </a:pPr>
            <a:r>
              <a:rPr lang="en-US" sz="1600" b="0" dirty="0">
                <a:solidFill>
                  <a:schemeClr val="tx1"/>
                </a:solidFill>
              </a:rPr>
              <a:t>Grant/Award Achievements</a:t>
            </a:r>
          </a:p>
          <a:p>
            <a:pPr marL="285750" lvl="1" indent="171450">
              <a:lnSpc>
                <a:spcPct val="100000"/>
              </a:lnSpc>
              <a:buFont typeface="Arial" panose="020B0604020202020204" pitchFamily="34" charset="0"/>
              <a:buChar char="•"/>
            </a:pPr>
            <a:r>
              <a:rPr lang="en-US" sz="1600" b="0" dirty="0" smtClean="0">
                <a:solidFill>
                  <a:schemeClr val="tx1"/>
                </a:solidFill>
              </a:rPr>
              <a:t>Grant/Award Opportunities</a:t>
            </a:r>
            <a:endParaRPr lang="en-US" sz="1600" dirty="0"/>
          </a:p>
          <a:p>
            <a:pPr marL="285750" lvl="1">
              <a:lnSpc>
                <a:spcPct val="100000"/>
              </a:lnSpc>
            </a:pPr>
            <a:r>
              <a:rPr lang="en-US" sz="1600" i="1" dirty="0" smtClean="0"/>
              <a:t>	Monthly </a:t>
            </a:r>
            <a:r>
              <a:rPr lang="en-US" sz="1600" i="1" dirty="0"/>
              <a:t>message about Grant Awards and include in e-newsletters</a:t>
            </a:r>
          </a:p>
          <a:p>
            <a:pPr marL="285750" lvl="1">
              <a:lnSpc>
                <a:spcPct val="100000"/>
              </a:lnSpc>
            </a:pPr>
            <a:endParaRPr lang="en-US" sz="1600" b="0" dirty="0" smtClean="0">
              <a:solidFill>
                <a:schemeClr val="tx1"/>
              </a:solidFill>
            </a:endParaRPr>
          </a:p>
        </p:txBody>
      </p:sp>
      <p:sp>
        <p:nvSpPr>
          <p:cNvPr id="4" name="Text Placeholder 2"/>
          <p:cNvSpPr txBox="1">
            <a:spLocks/>
          </p:cNvSpPr>
          <p:nvPr/>
        </p:nvSpPr>
        <p:spPr>
          <a:xfrm>
            <a:off x="5022937" y="1003749"/>
            <a:ext cx="5487944" cy="3259257"/>
          </a:xfrm>
          <a:prstGeom prst="rect">
            <a:avLst/>
          </a:prstGeom>
        </p:spPr>
        <p:txBody>
          <a:bodyPr lIns="0" tIns="0" rIns="0" bIns="0"/>
          <a:lstStyle>
            <a:lvl1pPr marL="0" indent="0" algn="l" defTabSz="457200" rtl="0" eaLnBrk="1" latinLnBrk="0" hangingPunct="1">
              <a:lnSpc>
                <a:spcPts val="3200"/>
              </a:lnSpc>
              <a:spcBef>
                <a:spcPts val="0"/>
              </a:spcBef>
              <a:buFontTx/>
              <a:buNone/>
              <a:defRPr sz="2200" b="1" kern="1200">
                <a:solidFill>
                  <a:srgbClr val="00543C"/>
                </a:solidFill>
                <a:latin typeface="+mn-lt"/>
                <a:ea typeface="+mn-ea"/>
                <a:cs typeface="+mn-cs"/>
              </a:defRPr>
            </a:lvl1pPr>
            <a:lvl2pPr marL="0" indent="0" algn="l" defTabSz="457200" rtl="0" eaLnBrk="1" latinLnBrk="0" hangingPunct="1">
              <a:lnSpc>
                <a:spcPts val="3200"/>
              </a:lnSpc>
              <a:spcBef>
                <a:spcPts val="0"/>
              </a:spcBef>
              <a:buFontTx/>
              <a:buNone/>
              <a:defRPr sz="2200" kern="1200">
                <a:solidFill>
                  <a:schemeClr val="tx1"/>
                </a:solidFill>
                <a:latin typeface="+mn-lt"/>
                <a:ea typeface="+mn-ea"/>
                <a:cs typeface="+mn-cs"/>
              </a:defRPr>
            </a:lvl2pPr>
            <a:lvl3pPr marL="0" indent="-171450" algn="l" defTabSz="457200" rtl="0" eaLnBrk="1" latinLnBrk="0" hangingPunct="1">
              <a:lnSpc>
                <a:spcPts val="3200"/>
              </a:lnSpc>
              <a:spcBef>
                <a:spcPts val="0"/>
              </a:spcBef>
              <a:buClr>
                <a:schemeClr val="tx2"/>
              </a:buClr>
              <a:buFont typeface="Arial"/>
              <a:buChar char="•"/>
              <a:defRPr sz="2200" kern="1200">
                <a:solidFill>
                  <a:schemeClr val="tx1"/>
                </a:solidFill>
                <a:latin typeface="+mn-lt"/>
                <a:ea typeface="+mn-ea"/>
                <a:cs typeface="+mn-cs"/>
              </a:defRPr>
            </a:lvl3pPr>
            <a:lvl4pPr marL="341313" indent="-168275" algn="l" defTabSz="457200" rtl="0" eaLnBrk="1" latinLnBrk="0" hangingPunct="1">
              <a:lnSpc>
                <a:spcPts val="3200"/>
              </a:lnSpc>
              <a:spcBef>
                <a:spcPts val="0"/>
              </a:spcBef>
              <a:buFont typeface="Arial"/>
              <a:buChar char="•"/>
              <a:defRPr sz="2200" kern="1200">
                <a:solidFill>
                  <a:schemeClr val="tx1"/>
                </a:solidFill>
                <a:latin typeface="+mn-lt"/>
                <a:ea typeface="+mn-ea"/>
                <a:cs typeface="+mn-cs"/>
              </a:defRPr>
            </a:lvl4pPr>
            <a:lvl5pPr marL="574675" indent="-233363" algn="l" defTabSz="457200" rtl="0" eaLnBrk="1" latinLnBrk="0" hangingPunct="1">
              <a:lnSpc>
                <a:spcPts val="3200"/>
              </a:lnSpc>
              <a:spcBef>
                <a:spcPts val="0"/>
              </a:spcBef>
              <a:buFont typeface="Lucida Grande"/>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1600"/>
              </a:lnSpc>
            </a:pPr>
            <a:endParaRPr lang="en-US" sz="1400" b="0" dirty="0" smtClean="0">
              <a:solidFill>
                <a:schemeClr val="tx1"/>
              </a:solidFill>
            </a:endParaRPr>
          </a:p>
          <a:p>
            <a:pPr>
              <a:lnSpc>
                <a:spcPts val="1600"/>
              </a:lnSpc>
            </a:pPr>
            <a:endParaRPr lang="en-US" sz="1400" b="0" dirty="0" smtClean="0">
              <a:solidFill>
                <a:schemeClr val="tx1"/>
              </a:solidFill>
            </a:endParaRPr>
          </a:p>
          <a:p>
            <a:pPr>
              <a:lnSpc>
                <a:spcPts val="1600"/>
              </a:lnSpc>
            </a:pPr>
            <a:r>
              <a:rPr lang="en-US" sz="1400" b="0" dirty="0" smtClean="0">
                <a:solidFill>
                  <a:schemeClr val="tx1"/>
                </a:solidFill>
              </a:rPr>
              <a:t/>
            </a:r>
            <a:br>
              <a:rPr lang="en-US" sz="1400" b="0" dirty="0" smtClean="0">
                <a:solidFill>
                  <a:schemeClr val="tx1"/>
                </a:solidFill>
              </a:rPr>
            </a:br>
            <a:endParaRPr lang="en-US" sz="1400" b="0" dirty="0" smtClean="0">
              <a:solidFill>
                <a:schemeClr val="tx1"/>
              </a:solidFill>
            </a:endParaRPr>
          </a:p>
          <a:p>
            <a:pPr>
              <a:lnSpc>
                <a:spcPts val="1600"/>
              </a:lnSpc>
            </a:pPr>
            <a:endParaRPr lang="en-US" sz="1400" b="0" dirty="0">
              <a:solidFill>
                <a:schemeClr val="tx1"/>
              </a:solidFill>
            </a:endParaRPr>
          </a:p>
        </p:txBody>
      </p:sp>
    </p:spTree>
    <p:extLst>
      <p:ext uri="{BB962C8B-B14F-4D97-AF65-F5344CB8AC3E}">
        <p14:creationId xmlns:p14="http://schemas.microsoft.com/office/powerpoint/2010/main" val="13544019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Email Process </a:t>
            </a:r>
            <a:r>
              <a:rPr lang="en-US" dirty="0" smtClean="0"/>
              <a:t>Changes</a:t>
            </a:r>
            <a:endParaRPr lang="en-US" dirty="0">
              <a:solidFill>
                <a:schemeClr val="tx1"/>
              </a:solidFill>
            </a:endParaRPr>
          </a:p>
        </p:txBody>
      </p:sp>
      <p:sp>
        <p:nvSpPr>
          <p:cNvPr id="3" name="Text Placeholder 2"/>
          <p:cNvSpPr>
            <a:spLocks noGrp="1"/>
          </p:cNvSpPr>
          <p:nvPr>
            <p:ph type="body" sz="quarter" idx="10"/>
          </p:nvPr>
        </p:nvSpPr>
        <p:spPr>
          <a:xfrm>
            <a:off x="688975" y="1275165"/>
            <a:ext cx="7767638" cy="4618714"/>
          </a:xfrm>
        </p:spPr>
        <p:txBody>
          <a:bodyPr/>
          <a:lstStyle/>
          <a:p>
            <a:pPr marL="342900" indent="-342900" fontAlgn="base">
              <a:buFont typeface="Arial" panose="020B0604020202020204" pitchFamily="34" charset="0"/>
              <a:buChar char="•"/>
            </a:pPr>
            <a:r>
              <a:rPr lang="en-US" sz="2400" b="0" dirty="0" smtClean="0">
                <a:solidFill>
                  <a:schemeClr val="tx1"/>
                </a:solidFill>
              </a:rPr>
              <a:t>Send </a:t>
            </a:r>
            <a:r>
              <a:rPr lang="en-US" sz="2400" b="0" dirty="0">
                <a:solidFill>
                  <a:schemeClr val="tx1"/>
                </a:solidFill>
              </a:rPr>
              <a:t>out one weekly calendar email </a:t>
            </a:r>
            <a:r>
              <a:rPr lang="en-US" sz="2400" b="0" dirty="0" smtClean="0">
                <a:solidFill>
                  <a:schemeClr val="tx1"/>
                </a:solidFill>
              </a:rPr>
              <a:t>on Tuesdays</a:t>
            </a:r>
          </a:p>
          <a:p>
            <a:pPr marL="684213" lvl="3" indent="-342900" fontAlgn="base">
              <a:buFont typeface="Courier New" panose="02070309020205020404" pitchFamily="49" charset="0"/>
              <a:buChar char="o"/>
            </a:pPr>
            <a:r>
              <a:rPr lang="en-US" sz="2000" b="0" dirty="0">
                <a:solidFill>
                  <a:schemeClr val="tx1"/>
                </a:solidFill>
              </a:rPr>
              <a:t>64% of </a:t>
            </a:r>
            <a:r>
              <a:rPr lang="en-US" sz="2000" b="0" dirty="0" smtClean="0">
                <a:solidFill>
                  <a:schemeClr val="tx1"/>
                </a:solidFill>
              </a:rPr>
              <a:t>students prefer </a:t>
            </a:r>
            <a:r>
              <a:rPr lang="en-US" sz="2000" b="0" dirty="0">
                <a:solidFill>
                  <a:schemeClr val="tx1"/>
                </a:solidFill>
              </a:rPr>
              <a:t>to receive event information in one weekly email</a:t>
            </a:r>
          </a:p>
          <a:p>
            <a:pPr marL="342900" indent="-342900" fontAlgn="base">
              <a:buFont typeface="Arial" panose="020B0604020202020204" pitchFamily="34" charset="0"/>
              <a:buChar char="•"/>
            </a:pPr>
            <a:endParaRPr lang="en-US" b="0" dirty="0">
              <a:solidFill>
                <a:schemeClr val="tx1"/>
              </a:solidFill>
            </a:endParaRPr>
          </a:p>
          <a:p>
            <a:pPr marL="342900" lvl="0" indent="-342900" fontAlgn="base">
              <a:buFont typeface="Arial" panose="020B0604020202020204" pitchFamily="34" charset="0"/>
              <a:buChar char="•"/>
            </a:pPr>
            <a:r>
              <a:rPr lang="en-US" sz="2400" b="0" dirty="0">
                <a:solidFill>
                  <a:schemeClr val="tx1"/>
                </a:solidFill>
              </a:rPr>
              <a:t>Death announcements–limit the emails that go to the whole </a:t>
            </a:r>
            <a:r>
              <a:rPr lang="en-US" sz="2400" b="0" dirty="0" smtClean="0">
                <a:solidFill>
                  <a:schemeClr val="tx1"/>
                </a:solidFill>
              </a:rPr>
              <a:t>university</a:t>
            </a:r>
            <a:endParaRPr lang="en-US" sz="2400" b="0" i="1" dirty="0">
              <a:solidFill>
                <a:srgbClr val="000000"/>
              </a:solidFill>
            </a:endParaRPr>
          </a:p>
          <a:p>
            <a:pPr marL="684213" lvl="3" indent="-342900" fontAlgn="base">
              <a:buFont typeface="Courier New" panose="02070309020205020404" pitchFamily="49" charset="0"/>
              <a:buChar char="o"/>
            </a:pPr>
            <a:r>
              <a:rPr lang="en-US" sz="2000" i="1" dirty="0">
                <a:solidFill>
                  <a:srgbClr val="000000"/>
                </a:solidFill>
              </a:rPr>
              <a:t>It seems like every day we receive an email about someone passing away or about grants or awards. I realize that this is probably very important information to certain parties, but perhaps not the entire campus.</a:t>
            </a:r>
            <a:endParaRPr lang="en-US" sz="1600" i="1" dirty="0">
              <a:solidFill>
                <a:srgbClr val="000000"/>
              </a:solidFill>
            </a:endParaRPr>
          </a:p>
          <a:p>
            <a:pPr marL="684213" lvl="3" indent="-342900" fontAlgn="base">
              <a:buFont typeface="Courier New" panose="02070309020205020404" pitchFamily="49" charset="0"/>
              <a:buChar char="o"/>
            </a:pPr>
            <a:endParaRPr lang="en-US" dirty="0" smtClean="0">
              <a:solidFill>
                <a:schemeClr val="tx1"/>
              </a:solidFill>
            </a:endParaRPr>
          </a:p>
          <a:p>
            <a:pPr marL="684213" lvl="3" indent="-342900" fontAlgn="base">
              <a:buFont typeface="Courier New" panose="02070309020205020404" pitchFamily="49" charset="0"/>
              <a:buChar char="o"/>
            </a:pPr>
            <a:endParaRPr lang="en-US" dirty="0" smtClean="0">
              <a:solidFill>
                <a:schemeClr val="tx1"/>
              </a:solidFill>
            </a:endParaRPr>
          </a:p>
        </p:txBody>
      </p:sp>
    </p:spTree>
    <p:extLst>
      <p:ext uri="{BB962C8B-B14F-4D97-AF65-F5344CB8AC3E}">
        <p14:creationId xmlns:p14="http://schemas.microsoft.com/office/powerpoint/2010/main" val="13164535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Department Update</a:t>
            </a:r>
            <a:endParaRPr lang="en-US" dirty="0"/>
          </a:p>
        </p:txBody>
      </p:sp>
      <p:sp>
        <p:nvSpPr>
          <p:cNvPr id="3" name="Text Placeholder 2"/>
          <p:cNvSpPr>
            <a:spLocks noGrp="1"/>
          </p:cNvSpPr>
          <p:nvPr>
            <p:ph type="body" sz="quarter" idx="10"/>
          </p:nvPr>
        </p:nvSpPr>
        <p:spPr/>
        <p:txBody>
          <a:bodyPr/>
          <a:lstStyle/>
          <a:p>
            <a:pPr marL="342900" lvl="0" indent="-342900">
              <a:buFont typeface="Arial" panose="020B0604020202020204" pitchFamily="34" charset="0"/>
              <a:buChar char="•"/>
            </a:pPr>
            <a:r>
              <a:rPr lang="en-US" sz="2400" b="0" dirty="0" smtClean="0">
                <a:solidFill>
                  <a:schemeClr val="tx1"/>
                </a:solidFill>
              </a:rPr>
              <a:t>Web &amp; Digital Communications oversees email services</a:t>
            </a:r>
          </a:p>
          <a:p>
            <a:pPr marL="342900" lvl="0" indent="-342900">
              <a:spcBef>
                <a:spcPts val="1200"/>
              </a:spcBef>
              <a:buFont typeface="Arial" panose="020B0604020202020204" pitchFamily="34" charset="0"/>
              <a:buChar char="•"/>
            </a:pPr>
            <a:r>
              <a:rPr lang="en-US" sz="2400" b="0" dirty="0" smtClean="0">
                <a:solidFill>
                  <a:schemeClr val="tx1"/>
                </a:solidFill>
              </a:rPr>
              <a:t>FY16 goal is to improve customer service related to emails</a:t>
            </a:r>
          </a:p>
          <a:p>
            <a:pPr marL="684213" lvl="3" indent="-342900">
              <a:lnSpc>
                <a:spcPts val="3000"/>
              </a:lnSpc>
              <a:spcBef>
                <a:spcPts val="1200"/>
              </a:spcBef>
              <a:buFont typeface="Courier New" panose="02070309020205020404" pitchFamily="49" charset="0"/>
              <a:buChar char="o"/>
            </a:pPr>
            <a:r>
              <a:rPr lang="en-US" sz="2000" dirty="0" smtClean="0"/>
              <a:t>Assigned email supervision to one of our most customer service focused staff members</a:t>
            </a:r>
            <a:endParaRPr lang="en-US" sz="2000" dirty="0"/>
          </a:p>
          <a:p>
            <a:pPr marL="684213" lvl="3" indent="-342900">
              <a:lnSpc>
                <a:spcPts val="3000"/>
              </a:lnSpc>
              <a:buFont typeface="Courier New" panose="02070309020205020404" pitchFamily="49" charset="0"/>
              <a:buChar char="o"/>
            </a:pPr>
            <a:r>
              <a:rPr lang="en-US" sz="2000" dirty="0"/>
              <a:t>Hired new Email Specialist</a:t>
            </a:r>
          </a:p>
          <a:p>
            <a:pPr marL="684213" lvl="3" indent="-342900">
              <a:lnSpc>
                <a:spcPts val="3000"/>
              </a:lnSpc>
              <a:buFont typeface="Courier New" panose="02070309020205020404" pitchFamily="49" charset="0"/>
              <a:buChar char="o"/>
            </a:pPr>
            <a:r>
              <a:rPr lang="en-US" sz="2000" dirty="0" smtClean="0"/>
              <a:t>Conducted </a:t>
            </a:r>
            <a:r>
              <a:rPr lang="en-US" sz="2000" dirty="0"/>
              <a:t>user </a:t>
            </a:r>
            <a:r>
              <a:rPr lang="en-US" sz="2000" dirty="0" smtClean="0"/>
              <a:t>survey</a:t>
            </a:r>
          </a:p>
          <a:p>
            <a:pPr marL="684213" lvl="3" indent="-342900">
              <a:lnSpc>
                <a:spcPts val="3000"/>
              </a:lnSpc>
              <a:buFont typeface="Courier New" panose="02070309020205020404" pitchFamily="49" charset="0"/>
              <a:buChar char="o"/>
            </a:pPr>
            <a:r>
              <a:rPr lang="en-US" sz="2000" dirty="0"/>
              <a:t>Reviewed </a:t>
            </a:r>
            <a:r>
              <a:rPr lang="en-US" sz="2000" dirty="0" smtClean="0"/>
              <a:t>processes</a:t>
            </a:r>
            <a:endParaRPr lang="en-US" sz="2000" dirty="0"/>
          </a:p>
          <a:p>
            <a:pPr lvl="0"/>
            <a:endParaRPr lang="en-US" sz="2400" b="0" dirty="0" smtClean="0">
              <a:solidFill>
                <a:schemeClr val="tx1"/>
              </a:solidFill>
            </a:endParaRPr>
          </a:p>
        </p:txBody>
      </p:sp>
    </p:spTree>
    <p:extLst>
      <p:ext uri="{BB962C8B-B14F-4D97-AF65-F5344CB8AC3E}">
        <p14:creationId xmlns:p14="http://schemas.microsoft.com/office/powerpoint/2010/main" val="1961409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Email Process Changes</a:t>
            </a:r>
            <a:endParaRPr lang="en-US" dirty="0">
              <a:solidFill>
                <a:schemeClr val="tx1"/>
              </a:solidFill>
            </a:endParaRPr>
          </a:p>
        </p:txBody>
      </p:sp>
      <p:sp>
        <p:nvSpPr>
          <p:cNvPr id="3" name="Text Placeholder 2"/>
          <p:cNvSpPr>
            <a:spLocks noGrp="1"/>
          </p:cNvSpPr>
          <p:nvPr>
            <p:ph type="body" sz="quarter" idx="10"/>
          </p:nvPr>
        </p:nvSpPr>
        <p:spPr>
          <a:xfrm>
            <a:off x="688975" y="1275164"/>
            <a:ext cx="7767638" cy="4794895"/>
          </a:xfrm>
        </p:spPr>
        <p:txBody>
          <a:bodyPr/>
          <a:lstStyle/>
          <a:p>
            <a:pPr marL="342900" indent="-342900" fontAlgn="base">
              <a:spcAft>
                <a:spcPts val="1200"/>
              </a:spcAft>
              <a:buFont typeface="Arial" panose="020B0604020202020204" pitchFamily="34" charset="0"/>
              <a:buChar char="•"/>
            </a:pPr>
            <a:r>
              <a:rPr lang="en-US" sz="2400" b="0" dirty="0" smtClean="0">
                <a:solidFill>
                  <a:schemeClr val="tx1"/>
                </a:solidFill>
              </a:rPr>
              <a:t>Create </a:t>
            </a:r>
            <a:r>
              <a:rPr lang="en-US" sz="2400" b="0" dirty="0">
                <a:solidFill>
                  <a:schemeClr val="tx1"/>
                </a:solidFill>
              </a:rPr>
              <a:t>more efficiency around </a:t>
            </a:r>
            <a:r>
              <a:rPr lang="en-US" sz="2400" b="0" dirty="0" smtClean="0">
                <a:solidFill>
                  <a:schemeClr val="tx1"/>
                </a:solidFill>
              </a:rPr>
              <a:t>copyediting </a:t>
            </a:r>
            <a:r>
              <a:rPr lang="en-US" sz="2400" b="0" dirty="0">
                <a:solidFill>
                  <a:schemeClr val="tx1"/>
                </a:solidFill>
              </a:rPr>
              <a:t>process for emails and </a:t>
            </a:r>
            <a:r>
              <a:rPr lang="en-US" sz="2400" b="0" dirty="0" smtClean="0">
                <a:solidFill>
                  <a:schemeClr val="tx1"/>
                </a:solidFill>
              </a:rPr>
              <a:t>e-newsletters. Copy </a:t>
            </a:r>
            <a:r>
              <a:rPr lang="en-US" sz="2400" b="0" dirty="0">
                <a:solidFill>
                  <a:schemeClr val="tx1"/>
                </a:solidFill>
              </a:rPr>
              <a:t>editing </a:t>
            </a:r>
            <a:r>
              <a:rPr lang="en-US" sz="2400" b="0" dirty="0" smtClean="0">
                <a:solidFill>
                  <a:schemeClr val="tx1"/>
                </a:solidFill>
              </a:rPr>
              <a:t>provided for these audiences:</a:t>
            </a:r>
            <a:endParaRPr lang="en-US" sz="2400" b="0" dirty="0">
              <a:solidFill>
                <a:schemeClr val="tx1"/>
              </a:solidFill>
            </a:endParaRPr>
          </a:p>
          <a:p>
            <a:pPr marL="569913" lvl="2" indent="-225425" fontAlgn="base">
              <a:lnSpc>
                <a:spcPts val="2000"/>
              </a:lnSpc>
              <a:spcAft>
                <a:spcPts val="600"/>
              </a:spcAft>
              <a:buFont typeface="Courier New" panose="02070309020205020404" pitchFamily="49" charset="0"/>
              <a:buChar char="o"/>
            </a:pPr>
            <a:r>
              <a:rPr lang="en-US" sz="2000" dirty="0" smtClean="0"/>
              <a:t>External </a:t>
            </a:r>
            <a:r>
              <a:rPr lang="en-US" sz="2000" dirty="0"/>
              <a:t>audience </a:t>
            </a:r>
          </a:p>
          <a:p>
            <a:pPr marL="569913" lvl="2" indent="-225425" fontAlgn="base">
              <a:lnSpc>
                <a:spcPts val="2000"/>
              </a:lnSpc>
              <a:spcAft>
                <a:spcPts val="600"/>
              </a:spcAft>
              <a:buFont typeface="Courier New" panose="02070309020205020404" pitchFamily="49" charset="0"/>
              <a:buChar char="o"/>
            </a:pPr>
            <a:r>
              <a:rPr lang="en-US" sz="2000" dirty="0"/>
              <a:t>Entire USF Community</a:t>
            </a:r>
          </a:p>
          <a:p>
            <a:pPr marL="569913" lvl="2" indent="-225425" fontAlgn="base">
              <a:lnSpc>
                <a:spcPts val="2000"/>
              </a:lnSpc>
              <a:spcAft>
                <a:spcPts val="600"/>
              </a:spcAft>
              <a:buFont typeface="Courier New" panose="02070309020205020404" pitchFamily="49" charset="0"/>
              <a:buChar char="o"/>
            </a:pPr>
            <a:r>
              <a:rPr lang="en-US" sz="2000" dirty="0"/>
              <a:t>Message from President or Provost</a:t>
            </a:r>
          </a:p>
          <a:p>
            <a:pPr marL="569913" lvl="2" indent="-225425" fontAlgn="base">
              <a:lnSpc>
                <a:spcPts val="2000"/>
              </a:lnSpc>
              <a:spcAft>
                <a:spcPts val="600"/>
              </a:spcAft>
              <a:buFont typeface="Courier New" panose="02070309020205020404" pitchFamily="49" charset="0"/>
              <a:buChar char="o"/>
            </a:pPr>
            <a:r>
              <a:rPr lang="en-US" sz="2000" dirty="0"/>
              <a:t>All students</a:t>
            </a:r>
          </a:p>
          <a:p>
            <a:pPr marL="569913" lvl="2" indent="-225425" fontAlgn="base">
              <a:lnSpc>
                <a:spcPts val="2000"/>
              </a:lnSpc>
              <a:spcAft>
                <a:spcPts val="600"/>
              </a:spcAft>
              <a:buFont typeface="Courier New" panose="02070309020205020404" pitchFamily="49" charset="0"/>
              <a:buChar char="o"/>
            </a:pPr>
            <a:r>
              <a:rPr lang="en-US" sz="2000" dirty="0"/>
              <a:t>500+ people</a:t>
            </a:r>
          </a:p>
          <a:p>
            <a:pPr marL="569913" lvl="2" indent="-225425" fontAlgn="base">
              <a:lnSpc>
                <a:spcPts val="2000"/>
              </a:lnSpc>
              <a:spcAft>
                <a:spcPts val="600"/>
              </a:spcAft>
              <a:buFont typeface="Courier New" panose="02070309020205020404" pitchFamily="49" charset="0"/>
              <a:buChar char="o"/>
            </a:pPr>
            <a:r>
              <a:rPr lang="en-US" sz="2000" dirty="0"/>
              <a:t>Required </a:t>
            </a:r>
            <a:r>
              <a:rPr lang="en-US" sz="2000" dirty="0" smtClean="0"/>
              <a:t>reading</a:t>
            </a:r>
            <a:r>
              <a:rPr lang="en-US" sz="1600" dirty="0" smtClean="0"/>
              <a:t/>
            </a:r>
            <a:br>
              <a:rPr lang="en-US" sz="1600" dirty="0" smtClean="0"/>
            </a:br>
            <a:endParaRPr lang="en-US" sz="2400" b="0" dirty="0" smtClean="0">
              <a:solidFill>
                <a:schemeClr val="tx1"/>
              </a:solidFill>
            </a:endParaRPr>
          </a:p>
        </p:txBody>
      </p:sp>
    </p:spTree>
    <p:extLst>
      <p:ext uri="{BB962C8B-B14F-4D97-AF65-F5344CB8AC3E}">
        <p14:creationId xmlns:p14="http://schemas.microsoft.com/office/powerpoint/2010/main" val="38601137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Email Process Changes</a:t>
            </a:r>
            <a:endParaRPr lang="en-US" dirty="0">
              <a:solidFill>
                <a:schemeClr val="tx1"/>
              </a:solidFill>
            </a:endParaRPr>
          </a:p>
        </p:txBody>
      </p:sp>
      <p:sp>
        <p:nvSpPr>
          <p:cNvPr id="3" name="Text Placeholder 2"/>
          <p:cNvSpPr>
            <a:spLocks noGrp="1"/>
          </p:cNvSpPr>
          <p:nvPr>
            <p:ph type="body" sz="quarter" idx="10"/>
          </p:nvPr>
        </p:nvSpPr>
        <p:spPr>
          <a:xfrm>
            <a:off x="688975" y="1275164"/>
            <a:ext cx="7767638" cy="4794895"/>
          </a:xfrm>
        </p:spPr>
        <p:txBody>
          <a:bodyPr/>
          <a:lstStyle/>
          <a:p>
            <a:pPr marL="342900" indent="-342900" fontAlgn="base">
              <a:spcAft>
                <a:spcPts val="1200"/>
              </a:spcAft>
              <a:buFont typeface="Arial" panose="020B0604020202020204" pitchFamily="34" charset="0"/>
              <a:buChar char="•"/>
            </a:pPr>
            <a:r>
              <a:rPr lang="en-US" sz="2400" b="0" dirty="0" smtClean="0">
                <a:solidFill>
                  <a:schemeClr val="tx1"/>
                </a:solidFill>
              </a:rPr>
              <a:t>New responsive template with branding that matches marketing website</a:t>
            </a:r>
          </a:p>
          <a:p>
            <a:pPr marL="342900" indent="-342900" fontAlgn="base">
              <a:spcAft>
                <a:spcPts val="1200"/>
              </a:spcAft>
              <a:buFont typeface="Arial" panose="020B0604020202020204" pitchFamily="34" charset="0"/>
              <a:buChar char="•"/>
            </a:pPr>
            <a:r>
              <a:rPr lang="en-US" sz="2400" b="0" dirty="0">
                <a:solidFill>
                  <a:schemeClr val="tx1"/>
                </a:solidFill>
              </a:rPr>
              <a:t>Clearer subject lines, e.g., USF Required or USF Action </a:t>
            </a:r>
            <a:r>
              <a:rPr lang="en-US" sz="2400" b="0" dirty="0" smtClean="0">
                <a:solidFill>
                  <a:schemeClr val="tx1"/>
                </a:solidFill>
              </a:rPr>
              <a:t>Required</a:t>
            </a:r>
          </a:p>
          <a:p>
            <a:pPr marL="342900" lvl="2" indent="-342900" fontAlgn="base">
              <a:spcAft>
                <a:spcPts val="1200"/>
              </a:spcAft>
              <a:buClrTx/>
              <a:buFont typeface="Arial" panose="020B0604020202020204" pitchFamily="34" charset="0"/>
              <a:buChar char="•"/>
            </a:pPr>
            <a:r>
              <a:rPr lang="en-US" sz="2400" dirty="0"/>
              <a:t>Update opt-out messaging in </a:t>
            </a:r>
            <a:r>
              <a:rPr lang="en-US" sz="2400" dirty="0" err="1"/>
              <a:t>iModules</a:t>
            </a:r>
            <a:r>
              <a:rPr lang="en-US" sz="2400" dirty="0"/>
              <a:t> and add message to the footer of "required" messages to discourage opting </a:t>
            </a:r>
            <a:r>
              <a:rPr lang="en-US" sz="2400" dirty="0" smtClean="0"/>
              <a:t>out</a:t>
            </a:r>
            <a:endParaRPr lang="en-US" sz="2400" dirty="0"/>
          </a:p>
        </p:txBody>
      </p:sp>
    </p:spTree>
    <p:extLst>
      <p:ext uri="{BB962C8B-B14F-4D97-AF65-F5344CB8AC3E}">
        <p14:creationId xmlns:p14="http://schemas.microsoft.com/office/powerpoint/2010/main" val="9351711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Peak into </a:t>
            </a:r>
            <a:r>
              <a:rPr lang="en-US" dirty="0" err="1" smtClean="0"/>
              <a:t>iModules</a:t>
            </a:r>
            <a:endParaRPr lang="en-US" dirty="0">
              <a:solidFill>
                <a:schemeClr val="tx1"/>
              </a:solidFill>
            </a:endParaRPr>
          </a:p>
        </p:txBody>
      </p:sp>
      <p:sp>
        <p:nvSpPr>
          <p:cNvPr id="3" name="Text Placeholder 2"/>
          <p:cNvSpPr>
            <a:spLocks noGrp="1"/>
          </p:cNvSpPr>
          <p:nvPr>
            <p:ph type="body" sz="quarter" idx="10"/>
          </p:nvPr>
        </p:nvSpPr>
        <p:spPr>
          <a:xfrm>
            <a:off x="688975" y="1275164"/>
            <a:ext cx="7767638" cy="4794895"/>
          </a:xfrm>
        </p:spPr>
        <p:txBody>
          <a:bodyPr/>
          <a:lstStyle/>
          <a:p>
            <a:pPr marL="342900" indent="-342900" fontAlgn="base">
              <a:spcAft>
                <a:spcPts val="1200"/>
              </a:spcAft>
              <a:buFont typeface="Arial" panose="020B0604020202020204" pitchFamily="34" charset="0"/>
              <a:buChar char="•"/>
            </a:pPr>
            <a:r>
              <a:rPr lang="en-US" sz="2400" b="0" dirty="0">
                <a:solidFill>
                  <a:schemeClr val="tx1"/>
                </a:solidFill>
              </a:rPr>
              <a:t>Drafts and templates </a:t>
            </a:r>
            <a:r>
              <a:rPr lang="en-US" sz="2400" b="0" dirty="0" err="1">
                <a:solidFill>
                  <a:schemeClr val="tx1"/>
                </a:solidFill>
              </a:rPr>
              <a:t>clean-</a:t>
            </a:r>
            <a:r>
              <a:rPr lang="en-US" sz="2400" b="0" dirty="0" err="1" smtClean="0">
                <a:solidFill>
                  <a:schemeClr val="tx1"/>
                </a:solidFill>
              </a:rPr>
              <a:t>up</a:t>
            </a:r>
            <a:endParaRPr lang="en-US" sz="2400" b="0" dirty="0" smtClean="0">
              <a:solidFill>
                <a:schemeClr val="tx1"/>
              </a:solidFill>
            </a:endParaRPr>
          </a:p>
          <a:p>
            <a:pPr marL="342900" indent="-342900" fontAlgn="base">
              <a:spcAft>
                <a:spcPts val="1200"/>
              </a:spcAft>
              <a:buFont typeface="Arial" panose="020B0604020202020204" pitchFamily="34" charset="0"/>
              <a:buChar char="•"/>
            </a:pPr>
            <a:r>
              <a:rPr lang="en-US" sz="2400" b="0" dirty="0" smtClean="0">
                <a:solidFill>
                  <a:schemeClr val="tx1"/>
                </a:solidFill>
              </a:rPr>
              <a:t>New responsive template</a:t>
            </a:r>
          </a:p>
          <a:p>
            <a:pPr marL="342900" indent="-342900" fontAlgn="base">
              <a:spcAft>
                <a:spcPts val="1200"/>
              </a:spcAft>
              <a:buFont typeface="Arial" panose="020B0604020202020204" pitchFamily="34" charset="0"/>
              <a:buChar char="•"/>
            </a:pPr>
            <a:r>
              <a:rPr lang="en-US" sz="2400" b="0" dirty="0">
                <a:solidFill>
                  <a:schemeClr val="tx1"/>
                </a:solidFill>
              </a:rPr>
              <a:t>Headers and </a:t>
            </a:r>
            <a:r>
              <a:rPr lang="en-US" sz="2400" b="0" dirty="0" smtClean="0">
                <a:solidFill>
                  <a:schemeClr val="tx1"/>
                </a:solidFill>
              </a:rPr>
              <a:t>footers</a:t>
            </a:r>
          </a:p>
          <a:p>
            <a:pPr marL="342900" indent="-342900" fontAlgn="base">
              <a:spcAft>
                <a:spcPts val="1200"/>
              </a:spcAft>
              <a:buFont typeface="Arial" panose="020B0604020202020204" pitchFamily="34" charset="0"/>
              <a:buChar char="•"/>
            </a:pPr>
            <a:r>
              <a:rPr lang="en-US" sz="2400" b="0" dirty="0">
                <a:solidFill>
                  <a:schemeClr val="tx1"/>
                </a:solidFill>
              </a:rPr>
              <a:t>R</a:t>
            </a:r>
            <a:r>
              <a:rPr lang="en-US" sz="2400" b="0" dirty="0" smtClean="0">
                <a:solidFill>
                  <a:schemeClr val="tx1"/>
                </a:solidFill>
              </a:rPr>
              <a:t>esizing in </a:t>
            </a:r>
            <a:r>
              <a:rPr lang="en-US" sz="2400" b="0" dirty="0" err="1" smtClean="0">
                <a:solidFill>
                  <a:schemeClr val="tx1"/>
                </a:solidFill>
              </a:rPr>
              <a:t>iModules</a:t>
            </a:r>
            <a:r>
              <a:rPr lang="en-US" sz="2400" b="0" dirty="0" smtClean="0">
                <a:solidFill>
                  <a:schemeClr val="tx1"/>
                </a:solidFill>
              </a:rPr>
              <a:t> does not reduce file size</a:t>
            </a:r>
          </a:p>
          <a:p>
            <a:pPr marL="684213" lvl="3" indent="-342900" fontAlgn="base">
              <a:spcAft>
                <a:spcPts val="1200"/>
              </a:spcAft>
              <a:buFont typeface="Courier New"/>
              <a:buChar char="o"/>
            </a:pPr>
            <a:r>
              <a:rPr lang="en-US" sz="2400" dirty="0" smtClean="0"/>
              <a:t>Standards: 72dpi</a:t>
            </a:r>
            <a:r>
              <a:rPr lang="en-US" sz="2400" dirty="0"/>
              <a:t>, jpeg, ~40KB</a:t>
            </a:r>
          </a:p>
          <a:p>
            <a:pPr marL="684213" lvl="3" indent="-342900" fontAlgn="base">
              <a:spcAft>
                <a:spcPts val="1200"/>
              </a:spcAft>
              <a:buFont typeface="Courier New"/>
              <a:buChar char="o"/>
            </a:pPr>
            <a:r>
              <a:rPr lang="en-US" sz="2400" dirty="0" smtClean="0"/>
              <a:t>Tools: Preview, Photoshop, MS Paint</a:t>
            </a:r>
          </a:p>
          <a:p>
            <a:pPr marL="684213" lvl="3" indent="-342900" fontAlgn="base">
              <a:spcAft>
                <a:spcPts val="1200"/>
              </a:spcAft>
              <a:buFont typeface="Courier New"/>
              <a:buChar char="o"/>
            </a:pPr>
            <a:endParaRPr lang="en-US" sz="2400" dirty="0" smtClean="0"/>
          </a:p>
          <a:p>
            <a:pPr marL="342900" lvl="1" indent="-342900" fontAlgn="base">
              <a:spcAft>
                <a:spcPts val="1200"/>
              </a:spcAft>
              <a:buFont typeface="Arial" panose="020B0604020202020204" pitchFamily="34" charset="0"/>
              <a:buChar char="•"/>
            </a:pPr>
            <a:endParaRPr lang="en-US" sz="2400" b="0" dirty="0" smtClean="0">
              <a:solidFill>
                <a:schemeClr val="tx1"/>
              </a:solidFill>
            </a:endParaRPr>
          </a:p>
        </p:txBody>
      </p:sp>
    </p:spTree>
    <p:extLst>
      <p:ext uri="{BB962C8B-B14F-4D97-AF65-F5344CB8AC3E}">
        <p14:creationId xmlns:p14="http://schemas.microsoft.com/office/powerpoint/2010/main" val="42945984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Clarification on Email Lists</a:t>
            </a:r>
            <a:endParaRPr lang="en-US" dirty="0">
              <a:solidFill>
                <a:schemeClr val="tx1"/>
              </a:solidFill>
            </a:endParaRPr>
          </a:p>
        </p:txBody>
      </p:sp>
      <p:sp>
        <p:nvSpPr>
          <p:cNvPr id="3" name="Text Placeholder 2"/>
          <p:cNvSpPr>
            <a:spLocks noGrp="1"/>
          </p:cNvSpPr>
          <p:nvPr>
            <p:ph type="body" sz="quarter" idx="10"/>
          </p:nvPr>
        </p:nvSpPr>
        <p:spPr>
          <a:xfrm>
            <a:off x="688975" y="1275165"/>
            <a:ext cx="7767638" cy="4618714"/>
          </a:xfrm>
        </p:spPr>
        <p:txBody>
          <a:bodyPr/>
          <a:lstStyle/>
          <a:p>
            <a:pPr marL="403225" lvl="2" indent="-403225">
              <a:spcAft>
                <a:spcPts val="1200"/>
              </a:spcAft>
              <a:buClrTx/>
              <a:buFont typeface="Arial" panose="020B0604020202020204" pitchFamily="34" charset="0"/>
              <a:buChar char="•"/>
            </a:pPr>
            <a:r>
              <a:rPr lang="en-US" sz="2400" dirty="0" err="1" smtClean="0"/>
              <a:t>iModules</a:t>
            </a:r>
            <a:r>
              <a:rPr lang="en-US" sz="2400" dirty="0" smtClean="0"/>
              <a:t> can provide email lists for faculty, staff, and  students</a:t>
            </a:r>
            <a:endParaRPr lang="en-US" sz="2400" strike="sngStrike" dirty="0" smtClean="0"/>
          </a:p>
          <a:p>
            <a:pPr marL="403225" lvl="1" indent="-403225">
              <a:spcAft>
                <a:spcPts val="1200"/>
              </a:spcAft>
              <a:buFont typeface="Arial" panose="020B0604020202020204" pitchFamily="34" charset="0"/>
              <a:buChar char="•"/>
            </a:pPr>
            <a:r>
              <a:rPr lang="en-US" sz="2400" dirty="0" smtClean="0"/>
              <a:t>If </a:t>
            </a:r>
            <a:r>
              <a:rPr lang="en-US" sz="2400" dirty="0"/>
              <a:t>data is not in </a:t>
            </a:r>
            <a:r>
              <a:rPr lang="en-US" sz="2400" dirty="0" err="1"/>
              <a:t>iModules</a:t>
            </a:r>
            <a:r>
              <a:rPr lang="en-US" sz="2400" dirty="0"/>
              <a:t>, may need to contact CIPE for custom </a:t>
            </a:r>
            <a:r>
              <a:rPr lang="en-US" sz="2400" dirty="0" smtClean="0"/>
              <a:t>list</a:t>
            </a:r>
          </a:p>
          <a:p>
            <a:pPr marL="403225" lvl="1" indent="-403225">
              <a:spcAft>
                <a:spcPts val="1200"/>
              </a:spcAft>
              <a:buFont typeface="Arial" panose="020B0604020202020204" pitchFamily="34" charset="0"/>
              <a:buChar char="•"/>
            </a:pPr>
            <a:r>
              <a:rPr lang="en-US" sz="2400" dirty="0"/>
              <a:t>Targeted alumni email lists need to be requested through Development Services, allow 2 weeks lead </a:t>
            </a:r>
            <a:r>
              <a:rPr lang="en-US" sz="2400" dirty="0" smtClean="0"/>
              <a:t>time</a:t>
            </a:r>
          </a:p>
          <a:p>
            <a:pPr marL="403225" lvl="1" indent="-403225">
              <a:spcAft>
                <a:spcPts val="1200"/>
              </a:spcAft>
              <a:buFont typeface="Arial" panose="020B0604020202020204" pitchFamily="34" charset="0"/>
              <a:buChar char="•"/>
            </a:pPr>
            <a:r>
              <a:rPr lang="en-US" sz="2400" dirty="0"/>
              <a:t>Any emails not in </a:t>
            </a:r>
            <a:r>
              <a:rPr lang="en-US" sz="2400" dirty="0" smtClean="0"/>
              <a:t>Banner will </a:t>
            </a:r>
            <a:r>
              <a:rPr lang="en-US" sz="2400" dirty="0"/>
              <a:t>need to be provided by clients</a:t>
            </a:r>
          </a:p>
          <a:p>
            <a:pPr marL="403225" lvl="1" indent="-403225">
              <a:spcAft>
                <a:spcPts val="1200"/>
              </a:spcAft>
              <a:buFont typeface="Arial" panose="020B0604020202020204" pitchFamily="34" charset="0"/>
              <a:buChar char="•"/>
            </a:pPr>
            <a:endParaRPr lang="en-US" sz="2400" dirty="0" smtClean="0"/>
          </a:p>
          <a:p>
            <a:pPr marL="804863" lvl="2" indent="-342900">
              <a:lnSpc>
                <a:spcPts val="2600"/>
              </a:lnSpc>
              <a:spcAft>
                <a:spcPts val="1200"/>
              </a:spcAft>
              <a:buClrTx/>
              <a:buFont typeface="Courier New" panose="02070309020205020404" pitchFamily="49" charset="0"/>
              <a:buChar char="o"/>
            </a:pPr>
            <a:endParaRPr lang="en-US" sz="2000" dirty="0" smtClean="0"/>
          </a:p>
        </p:txBody>
      </p:sp>
    </p:spTree>
    <p:extLst>
      <p:ext uri="{BB962C8B-B14F-4D97-AF65-F5344CB8AC3E}">
        <p14:creationId xmlns:p14="http://schemas.microsoft.com/office/powerpoint/2010/main" val="38321857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a:t>
            </a:r>
            <a:r>
              <a:rPr lang="en-US" dirty="0" smtClean="0"/>
              <a:t>Display an Event in </a:t>
            </a:r>
            <a:r>
              <a:rPr lang="en-US" dirty="0"/>
              <a:t>a Calendar Email</a:t>
            </a:r>
            <a:endParaRPr lang="en-US" dirty="0">
              <a:solidFill>
                <a:schemeClr val="tx1"/>
              </a:solidFill>
            </a:endParaRPr>
          </a:p>
        </p:txBody>
      </p:sp>
      <p:pic>
        <p:nvPicPr>
          <p:cNvPr id="4" name="Picture 3" descr="standard-even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764" y="1224076"/>
            <a:ext cx="7183451" cy="4651155"/>
          </a:xfrm>
          <a:prstGeom prst="rect">
            <a:avLst/>
          </a:prstGeom>
        </p:spPr>
      </p:pic>
    </p:spTree>
    <p:extLst>
      <p:ext uri="{BB962C8B-B14F-4D97-AF65-F5344CB8AC3E}">
        <p14:creationId xmlns:p14="http://schemas.microsoft.com/office/powerpoint/2010/main" val="34359444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a:t>
            </a:r>
            <a:r>
              <a:rPr lang="en-US" dirty="0" smtClean="0"/>
              <a:t>Feature an Event in </a:t>
            </a:r>
            <a:r>
              <a:rPr lang="en-US" dirty="0"/>
              <a:t>a Calendar Email</a:t>
            </a:r>
            <a:endParaRPr lang="en-US" dirty="0">
              <a:solidFill>
                <a:schemeClr val="tx1"/>
              </a:solidFill>
            </a:endParaRPr>
          </a:p>
        </p:txBody>
      </p:sp>
      <p:pic>
        <p:nvPicPr>
          <p:cNvPr id="3" name="Picture 2" descr="featured-even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152" y="1229726"/>
            <a:ext cx="7149410" cy="4629114"/>
          </a:xfrm>
          <a:prstGeom prst="rect">
            <a:avLst/>
          </a:prstGeom>
        </p:spPr>
      </p:pic>
    </p:spTree>
    <p:extLst>
      <p:ext uri="{BB962C8B-B14F-4D97-AF65-F5344CB8AC3E}">
        <p14:creationId xmlns:p14="http://schemas.microsoft.com/office/powerpoint/2010/main" val="38999397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solidFill>
                <a:schemeClr val="tx1"/>
              </a:solidFill>
            </a:endParaRPr>
          </a:p>
        </p:txBody>
      </p:sp>
      <p:sp>
        <p:nvSpPr>
          <p:cNvPr id="3" name="Text Placeholder 2"/>
          <p:cNvSpPr>
            <a:spLocks noGrp="1"/>
          </p:cNvSpPr>
          <p:nvPr>
            <p:ph type="body" sz="quarter" idx="10"/>
          </p:nvPr>
        </p:nvSpPr>
        <p:spPr>
          <a:xfrm>
            <a:off x="688975" y="1275165"/>
            <a:ext cx="7767638" cy="4618714"/>
          </a:xfrm>
        </p:spPr>
        <p:txBody>
          <a:bodyPr/>
          <a:lstStyle/>
          <a:p>
            <a:pPr marL="342900" lvl="0" indent="-342900" fontAlgn="base">
              <a:spcBef>
                <a:spcPts val="1200"/>
              </a:spcBef>
              <a:buFont typeface="Arial" panose="020B0604020202020204" pitchFamily="34" charset="0"/>
              <a:buChar char="•"/>
            </a:pPr>
            <a:r>
              <a:rPr lang="en-US" sz="2400" b="0" dirty="0" smtClean="0">
                <a:solidFill>
                  <a:schemeClr val="tx1"/>
                </a:solidFill>
              </a:rPr>
              <a:t>Hold </a:t>
            </a:r>
            <a:r>
              <a:rPr lang="en-US" sz="2400" b="0" dirty="0">
                <a:solidFill>
                  <a:schemeClr val="tx1"/>
                </a:solidFill>
              </a:rPr>
              <a:t>2 </a:t>
            </a:r>
            <a:r>
              <a:rPr lang="en-US" sz="2400" b="0" dirty="0" smtClean="0">
                <a:solidFill>
                  <a:schemeClr val="tx1"/>
                </a:solidFill>
              </a:rPr>
              <a:t>in-person </a:t>
            </a:r>
            <a:r>
              <a:rPr lang="en-US" sz="2400" b="0" dirty="0">
                <a:solidFill>
                  <a:schemeClr val="tx1"/>
                </a:solidFill>
              </a:rPr>
              <a:t>meetings for </a:t>
            </a:r>
            <a:r>
              <a:rPr lang="en-US" sz="2400" b="0" dirty="0" smtClean="0">
                <a:solidFill>
                  <a:schemeClr val="tx1"/>
                </a:solidFill>
              </a:rPr>
              <a:t>email administrators </a:t>
            </a:r>
            <a:r>
              <a:rPr lang="en-US" sz="2400" b="0" dirty="0">
                <a:solidFill>
                  <a:schemeClr val="tx1"/>
                </a:solidFill>
              </a:rPr>
              <a:t>in </a:t>
            </a:r>
            <a:r>
              <a:rPr lang="en-US" sz="2400" b="0" dirty="0" smtClean="0">
                <a:solidFill>
                  <a:schemeClr val="tx1"/>
                </a:solidFill>
              </a:rPr>
              <a:t>May </a:t>
            </a:r>
            <a:r>
              <a:rPr lang="en-US" sz="2400" b="0" dirty="0">
                <a:solidFill>
                  <a:schemeClr val="tx1"/>
                </a:solidFill>
              </a:rPr>
              <a:t>to communicate </a:t>
            </a:r>
            <a:r>
              <a:rPr lang="en-US" sz="2400" b="0" dirty="0" smtClean="0">
                <a:solidFill>
                  <a:schemeClr val="tx1"/>
                </a:solidFill>
              </a:rPr>
              <a:t>changes</a:t>
            </a:r>
          </a:p>
          <a:p>
            <a:pPr marL="342900" indent="-342900" fontAlgn="base">
              <a:spcBef>
                <a:spcPts val="1200"/>
              </a:spcBef>
              <a:buFont typeface="Arial" panose="020B0604020202020204" pitchFamily="34" charset="0"/>
              <a:buChar char="•"/>
            </a:pPr>
            <a:r>
              <a:rPr lang="en-US" sz="2400" b="0" dirty="0">
                <a:solidFill>
                  <a:schemeClr val="tx1"/>
                </a:solidFill>
              </a:rPr>
              <a:t>Pilot process changes for summer and </a:t>
            </a:r>
            <a:r>
              <a:rPr lang="en-US" sz="2400" b="0" dirty="0" smtClean="0">
                <a:solidFill>
                  <a:schemeClr val="tx1"/>
                </a:solidFill>
              </a:rPr>
              <a:t>fall</a:t>
            </a:r>
            <a:endParaRPr lang="en-US" sz="2400" b="0" dirty="0">
              <a:solidFill>
                <a:schemeClr val="tx1"/>
              </a:solidFill>
            </a:endParaRPr>
          </a:p>
          <a:p>
            <a:pPr marL="342900" lvl="0" indent="-342900" fontAlgn="base">
              <a:spcBef>
                <a:spcPts val="1200"/>
              </a:spcBef>
              <a:buFont typeface="Arial" panose="020B0604020202020204" pitchFamily="34" charset="0"/>
              <a:buChar char="•"/>
            </a:pPr>
            <a:r>
              <a:rPr lang="en-US" sz="2400" b="0" dirty="0" smtClean="0">
                <a:solidFill>
                  <a:schemeClr val="tx1"/>
                </a:solidFill>
              </a:rPr>
              <a:t>Survey students and email </a:t>
            </a:r>
            <a:r>
              <a:rPr lang="en-US" sz="2400" b="0" dirty="0">
                <a:solidFill>
                  <a:schemeClr val="tx1"/>
                </a:solidFill>
              </a:rPr>
              <a:t>administrators </a:t>
            </a:r>
            <a:r>
              <a:rPr lang="en-US" sz="2400" b="0" dirty="0" smtClean="0">
                <a:solidFill>
                  <a:schemeClr val="tx1"/>
                </a:solidFill>
              </a:rPr>
              <a:t>in mid-fall for </a:t>
            </a:r>
            <a:r>
              <a:rPr lang="en-US" sz="2400" b="0" dirty="0">
                <a:solidFill>
                  <a:schemeClr val="tx1"/>
                </a:solidFill>
              </a:rPr>
              <a:t>feedback</a:t>
            </a:r>
          </a:p>
        </p:txBody>
      </p:sp>
    </p:spTree>
    <p:extLst>
      <p:ext uri="{BB962C8B-B14F-4D97-AF65-F5344CB8AC3E}">
        <p14:creationId xmlns:p14="http://schemas.microsoft.com/office/powerpoint/2010/main" val="24049941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Q&amp;A</a:t>
            </a:r>
            <a:endParaRPr lang="en-US" dirty="0">
              <a:solidFill>
                <a:schemeClr val="tx1"/>
              </a:solidFill>
            </a:endParaRPr>
          </a:p>
        </p:txBody>
      </p:sp>
      <p:sp>
        <p:nvSpPr>
          <p:cNvPr id="3" name="Text Placeholder 2"/>
          <p:cNvSpPr>
            <a:spLocks noGrp="1"/>
          </p:cNvSpPr>
          <p:nvPr>
            <p:ph type="body" sz="quarter" idx="10"/>
          </p:nvPr>
        </p:nvSpPr>
        <p:spPr>
          <a:xfrm>
            <a:off x="688975" y="1275165"/>
            <a:ext cx="7767638" cy="4618714"/>
          </a:xfrm>
        </p:spPr>
        <p:txBody>
          <a:bodyPr/>
          <a:lstStyle/>
          <a:p>
            <a:pPr marL="342900" indent="-342900" fontAlgn="base">
              <a:spcBef>
                <a:spcPts val="1200"/>
              </a:spcBef>
              <a:buFont typeface="Arial" panose="020B0604020202020204" pitchFamily="34" charset="0"/>
              <a:buChar char="•"/>
            </a:pPr>
            <a:r>
              <a:rPr lang="en-US" sz="2400" b="0" dirty="0" smtClean="0">
                <a:solidFill>
                  <a:schemeClr val="tx1"/>
                </a:solidFill>
              </a:rPr>
              <a:t>What questions do you have for us?</a:t>
            </a:r>
          </a:p>
          <a:p>
            <a:pPr marL="342900" indent="-342900" fontAlgn="base">
              <a:spcBef>
                <a:spcPts val="1200"/>
              </a:spcBef>
              <a:buFont typeface="Arial" panose="020B0604020202020204" pitchFamily="34" charset="0"/>
              <a:buChar char="•"/>
            </a:pPr>
            <a:r>
              <a:rPr lang="en-US" sz="2400" b="0" dirty="0" smtClean="0">
                <a:solidFill>
                  <a:schemeClr val="tx1"/>
                </a:solidFill>
              </a:rPr>
              <a:t>Contact us: ecommunications@usfca.edu</a:t>
            </a:r>
            <a:endParaRPr lang="en-US" sz="2400" b="0" dirty="0">
              <a:solidFill>
                <a:schemeClr val="tx1"/>
              </a:solidFill>
            </a:endParaRPr>
          </a:p>
        </p:txBody>
      </p:sp>
    </p:spTree>
    <p:extLst>
      <p:ext uri="{BB962C8B-B14F-4D97-AF65-F5344CB8AC3E}">
        <p14:creationId xmlns:p14="http://schemas.microsoft.com/office/powerpoint/2010/main" val="11936665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Internal Communication Channels</a:t>
            </a:r>
            <a:endParaRPr lang="en-US" dirty="0"/>
          </a:p>
        </p:txBody>
      </p:sp>
      <p:sp>
        <p:nvSpPr>
          <p:cNvPr id="3" name="Text Placeholder 2"/>
          <p:cNvSpPr>
            <a:spLocks noGrp="1"/>
          </p:cNvSpPr>
          <p:nvPr>
            <p:ph type="body" sz="quarter" idx="10"/>
          </p:nvPr>
        </p:nvSpPr>
        <p:spPr/>
        <p:txBody>
          <a:bodyPr/>
          <a:lstStyle/>
          <a:p>
            <a:pPr lvl="1">
              <a:spcAft>
                <a:spcPts val="1200"/>
              </a:spcAft>
            </a:pPr>
            <a:r>
              <a:rPr lang="en-US" sz="2400" dirty="0"/>
              <a:t>Emails: targeted to specific audience segments</a:t>
            </a:r>
          </a:p>
          <a:p>
            <a:pPr lvl="1">
              <a:spcAft>
                <a:spcPts val="1200"/>
              </a:spcAft>
            </a:pPr>
            <a:r>
              <a:rPr lang="en-US" sz="2400" dirty="0" smtClean="0"/>
              <a:t>E-newsletters</a:t>
            </a:r>
          </a:p>
          <a:p>
            <a:pPr lvl="1">
              <a:spcAft>
                <a:spcPts val="1200"/>
              </a:spcAft>
            </a:pPr>
            <a:r>
              <a:rPr lang="en-US" sz="2400" dirty="0" smtClean="0"/>
              <a:t>USF calendar emails (utilized for all events!)</a:t>
            </a:r>
            <a:endParaRPr lang="en-US" sz="2400" dirty="0"/>
          </a:p>
          <a:p>
            <a:pPr lvl="1">
              <a:spcAft>
                <a:spcPts val="1200"/>
              </a:spcAft>
            </a:pPr>
            <a:r>
              <a:rPr lang="en-US" sz="2400" dirty="0" smtClean="0"/>
              <a:t>myUSF announcements and events on dashboard</a:t>
            </a:r>
          </a:p>
          <a:p>
            <a:pPr lvl="1">
              <a:spcAft>
                <a:spcPts val="1200"/>
              </a:spcAft>
            </a:pPr>
            <a:r>
              <a:rPr lang="en-US" sz="2400" dirty="0" smtClean="0"/>
              <a:t>Digital Signage</a:t>
            </a:r>
          </a:p>
          <a:p>
            <a:pPr lvl="1">
              <a:spcAft>
                <a:spcPts val="1200"/>
              </a:spcAft>
            </a:pPr>
            <a:r>
              <a:rPr lang="en-US" sz="2400" dirty="0" smtClean="0"/>
              <a:t>Social Media</a:t>
            </a:r>
          </a:p>
          <a:p>
            <a:pPr lvl="2" indent="0">
              <a:spcAft>
                <a:spcPts val="600"/>
              </a:spcAft>
              <a:buNone/>
            </a:pPr>
            <a:r>
              <a:rPr lang="en-US" sz="2400" dirty="0" smtClean="0"/>
              <a:t/>
            </a:r>
            <a:br>
              <a:rPr lang="en-US" sz="2400" dirty="0" smtClean="0"/>
            </a:br>
            <a:endParaRPr lang="en-US" sz="2400" dirty="0" smtClean="0"/>
          </a:p>
          <a:p>
            <a:endParaRPr lang="en-US" dirty="0"/>
          </a:p>
        </p:txBody>
      </p:sp>
    </p:spTree>
    <p:extLst>
      <p:ext uri="{BB962C8B-B14F-4D97-AF65-F5344CB8AC3E}">
        <p14:creationId xmlns:p14="http://schemas.microsoft.com/office/powerpoint/2010/main" val="3794219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rcRect t="15603" b="15603"/>
          <a:stretch>
            <a:fillRect/>
          </a:stretch>
        </p:blipFill>
        <p:spPr/>
      </p:pic>
      <p:pic>
        <p:nvPicPr>
          <p:cNvPr id="5" name="Picture 4"/>
          <p:cNvPicPr>
            <a:picLocks noChangeAspect="1"/>
          </p:cNvPicPr>
          <p:nvPr/>
        </p:nvPicPr>
        <p:blipFill>
          <a:blip r:embed="rId3"/>
          <a:stretch>
            <a:fillRect/>
          </a:stretch>
        </p:blipFill>
        <p:spPr>
          <a:xfrm>
            <a:off x="279400" y="0"/>
            <a:ext cx="8578704" cy="6858000"/>
          </a:xfrm>
          <a:prstGeom prst="rect">
            <a:avLst/>
          </a:prstGeom>
        </p:spPr>
      </p:pic>
    </p:spTree>
    <p:extLst>
      <p:ext uri="{BB962C8B-B14F-4D97-AF65-F5344CB8AC3E}">
        <p14:creationId xmlns:p14="http://schemas.microsoft.com/office/powerpoint/2010/main" val="32523438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Email Goals</a:t>
            </a:r>
            <a:endParaRPr lang="en-US" dirty="0"/>
          </a:p>
        </p:txBody>
      </p:sp>
      <p:sp>
        <p:nvSpPr>
          <p:cNvPr id="3" name="Text Placeholder 2"/>
          <p:cNvSpPr>
            <a:spLocks noGrp="1"/>
          </p:cNvSpPr>
          <p:nvPr>
            <p:ph type="body" sz="quarter" idx="10"/>
          </p:nvPr>
        </p:nvSpPr>
        <p:spPr/>
        <p:txBody>
          <a:bodyPr/>
          <a:lstStyle/>
          <a:p>
            <a:pPr marL="342900" lvl="0" indent="-342900">
              <a:spcAft>
                <a:spcPts val="1200"/>
              </a:spcAft>
              <a:buFont typeface="Arial" panose="020B0604020202020204" pitchFamily="34" charset="0"/>
              <a:buChar char="•"/>
            </a:pPr>
            <a:r>
              <a:rPr lang="en-US" sz="2400" b="0" dirty="0" smtClean="0">
                <a:solidFill>
                  <a:schemeClr val="tx1"/>
                </a:solidFill>
                <a:latin typeface="+mj-lt"/>
              </a:rPr>
              <a:t>Ensure </a:t>
            </a:r>
            <a:r>
              <a:rPr lang="en-US" sz="2400" b="0" dirty="0">
                <a:solidFill>
                  <a:schemeClr val="tx1"/>
                </a:solidFill>
                <a:latin typeface="+mj-lt"/>
              </a:rPr>
              <a:t>students, faculty, and staff receive messages </a:t>
            </a:r>
            <a:r>
              <a:rPr lang="en-US" sz="2400" b="0" dirty="0" smtClean="0">
                <a:solidFill>
                  <a:schemeClr val="tx1"/>
                </a:solidFill>
                <a:latin typeface="+mj-lt"/>
              </a:rPr>
              <a:t>important </a:t>
            </a:r>
            <a:r>
              <a:rPr lang="en-US" sz="2400" b="0" dirty="0">
                <a:solidFill>
                  <a:schemeClr val="tx1"/>
                </a:solidFill>
                <a:latin typeface="+mj-lt"/>
              </a:rPr>
              <a:t>to them</a:t>
            </a:r>
            <a:endParaRPr lang="en-US" sz="2000" b="0" dirty="0">
              <a:solidFill>
                <a:schemeClr val="tx1"/>
              </a:solidFill>
              <a:latin typeface="+mj-lt"/>
            </a:endParaRPr>
          </a:p>
          <a:p>
            <a:pPr marL="342900" indent="-342900">
              <a:spcAft>
                <a:spcPts val="1200"/>
              </a:spcAft>
              <a:buFont typeface="Arial" panose="020B0604020202020204" pitchFamily="34" charset="0"/>
              <a:buChar char="•"/>
            </a:pPr>
            <a:r>
              <a:rPr lang="en-US" sz="2400" b="0" dirty="0" smtClean="0">
                <a:solidFill>
                  <a:schemeClr val="tx1"/>
                </a:solidFill>
                <a:latin typeface="+mj-lt"/>
              </a:rPr>
              <a:t>Improve open rates overall and increase </a:t>
            </a:r>
            <a:r>
              <a:rPr lang="en-US" sz="2400" b="0" dirty="0">
                <a:solidFill>
                  <a:schemeClr val="tx1"/>
                </a:solidFill>
                <a:latin typeface="+mj-lt"/>
              </a:rPr>
              <a:t>attention to required </a:t>
            </a:r>
            <a:r>
              <a:rPr lang="en-US" sz="2400" b="0" dirty="0" smtClean="0">
                <a:solidFill>
                  <a:schemeClr val="tx1"/>
                </a:solidFill>
                <a:latin typeface="+mj-lt"/>
              </a:rPr>
              <a:t>messages</a:t>
            </a:r>
            <a:endParaRPr lang="en-US" sz="4400" b="0" dirty="0" smtClean="0">
              <a:solidFill>
                <a:schemeClr val="tx1"/>
              </a:solidFill>
              <a:latin typeface="+mj-lt"/>
            </a:endParaRPr>
          </a:p>
          <a:p>
            <a:pPr lvl="2" indent="0">
              <a:lnSpc>
                <a:spcPts val="3000"/>
              </a:lnSpc>
              <a:spcBef>
                <a:spcPts val="1200"/>
              </a:spcBef>
              <a:spcAft>
                <a:spcPts val="600"/>
              </a:spcAft>
              <a:buNone/>
            </a:pPr>
            <a:r>
              <a:rPr lang="en-US" sz="2400" b="1" dirty="0" smtClean="0"/>
              <a:t>Issue:</a:t>
            </a:r>
          </a:p>
          <a:p>
            <a:pPr marL="342900" lvl="2" indent="-342900">
              <a:lnSpc>
                <a:spcPts val="3000"/>
              </a:lnSpc>
              <a:spcAft>
                <a:spcPts val="600"/>
              </a:spcAft>
              <a:buFont typeface="Arial" panose="020B0604020202020204" pitchFamily="34" charset="0"/>
              <a:buChar char="•"/>
            </a:pPr>
            <a:r>
              <a:rPr lang="en-US" sz="2400" b="0" dirty="0" smtClean="0"/>
              <a:t>Email seems to be the preferred sender’s delivery method, but not necessarily how audiences wants to consume information. </a:t>
            </a:r>
            <a:r>
              <a:rPr lang="en-US" sz="2400" dirty="0" smtClean="0"/>
              <a:t>How do we balance this?</a:t>
            </a:r>
            <a:endParaRPr lang="en-US" sz="2400" b="0" dirty="0"/>
          </a:p>
        </p:txBody>
      </p:sp>
    </p:spTree>
    <p:extLst>
      <p:ext uri="{BB962C8B-B14F-4D97-AF65-F5344CB8AC3E}">
        <p14:creationId xmlns:p14="http://schemas.microsoft.com/office/powerpoint/2010/main" val="18884259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Email Stats</a:t>
            </a:r>
            <a:endParaRPr lang="en-US" dirty="0"/>
          </a:p>
        </p:txBody>
      </p:sp>
      <p:sp>
        <p:nvSpPr>
          <p:cNvPr id="3" name="Text Placeholder 2"/>
          <p:cNvSpPr>
            <a:spLocks noGrp="1"/>
          </p:cNvSpPr>
          <p:nvPr>
            <p:ph type="body" sz="quarter" idx="10"/>
          </p:nvPr>
        </p:nvSpPr>
        <p:spPr/>
        <p:txBody>
          <a:bodyPr/>
          <a:lstStyle/>
          <a:p>
            <a:pPr marL="342900" indent="-342900">
              <a:buFont typeface="Arial" pitchFamily="34" charset="0"/>
              <a:buChar char="•"/>
            </a:pPr>
            <a:endParaRPr lang="en-US" b="0" dirty="0">
              <a:solidFill>
                <a:schemeClr val="tx1"/>
              </a:solidFill>
            </a:endParaRPr>
          </a:p>
          <a:p>
            <a:r>
              <a:rPr lang="en-US" b="0" dirty="0" smtClean="0">
                <a:solidFill>
                  <a:schemeClr val="tx1"/>
                </a:solidFill>
              </a:rPr>
              <a:t> </a:t>
            </a:r>
            <a:endParaRPr lang="en-US" b="0" dirty="0">
              <a:solidFill>
                <a:schemeClr val="tx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1321357976"/>
              </p:ext>
            </p:extLst>
          </p:nvPr>
        </p:nvGraphicFramePr>
        <p:xfrm>
          <a:off x="760416" y="1328181"/>
          <a:ext cx="6777837" cy="1933833"/>
        </p:xfrm>
        <a:graphic>
          <a:graphicData uri="http://schemas.openxmlformats.org/drawingml/2006/table">
            <a:tbl>
              <a:tblPr firstRow="1" bandRow="1">
                <a:tableStyleId>{073A0DAA-6AF3-43AB-8588-CEC1D06C72B9}</a:tableStyleId>
              </a:tblPr>
              <a:tblGrid>
                <a:gridCol w="3866250"/>
                <a:gridCol w="1416448"/>
                <a:gridCol w="1495139"/>
              </a:tblGrid>
              <a:tr h="332593">
                <a:tc>
                  <a:txBody>
                    <a:bodyPr/>
                    <a:lstStyle/>
                    <a:p>
                      <a:pPr algn="l"/>
                      <a:r>
                        <a:rPr lang="en-US" dirty="0" smtClean="0"/>
                        <a:t>iModules</a:t>
                      </a:r>
                      <a:endParaRPr lang="en-US" dirty="0"/>
                    </a:p>
                  </a:txBody>
                  <a:tcPr/>
                </a:tc>
                <a:tc>
                  <a:txBody>
                    <a:bodyPr/>
                    <a:lstStyle/>
                    <a:p>
                      <a:pPr algn="l"/>
                      <a:r>
                        <a:rPr lang="en-US" dirty="0" smtClean="0"/>
                        <a:t>2014</a:t>
                      </a:r>
                      <a:endParaRPr lang="en-US" dirty="0"/>
                    </a:p>
                  </a:txBody>
                  <a:tcPr/>
                </a:tc>
                <a:tc>
                  <a:txBody>
                    <a:bodyPr/>
                    <a:lstStyle/>
                    <a:p>
                      <a:pPr algn="l"/>
                      <a:r>
                        <a:rPr lang="en-US" dirty="0" smtClean="0"/>
                        <a:t>2015</a:t>
                      </a:r>
                      <a:endParaRPr lang="en-US" dirty="0"/>
                    </a:p>
                  </a:txBody>
                  <a:tcPr/>
                </a:tc>
              </a:tr>
              <a:tr h="522691">
                <a:tc>
                  <a:txBody>
                    <a:bodyPr/>
                    <a:lstStyle/>
                    <a:p>
                      <a:pPr algn="l" fontAlgn="ctr"/>
                      <a:r>
                        <a:rPr lang="en-US" sz="2000" b="0" i="0" u="none" strike="noStrike" dirty="0" smtClean="0">
                          <a:solidFill>
                            <a:srgbClr val="000000"/>
                          </a:solidFill>
                          <a:effectLst/>
                          <a:latin typeface="Calibri" panose="020F0502020204030204" pitchFamily="34" charset="0"/>
                        </a:rPr>
                        <a:t> Total </a:t>
                      </a:r>
                      <a:r>
                        <a:rPr lang="en-US" sz="2000" b="0" i="0" u="none" strike="noStrike" dirty="0">
                          <a:solidFill>
                            <a:srgbClr val="000000"/>
                          </a:solidFill>
                          <a:effectLst/>
                          <a:latin typeface="Calibri" panose="020F0502020204030204" pitchFamily="34" charset="0"/>
                        </a:rPr>
                        <a:t>Emails Sent</a:t>
                      </a:r>
                    </a:p>
                  </a:txBody>
                  <a:tcPr marL="9525" marR="9525" marT="9525" marB="0" anchor="ctr"/>
                </a:tc>
                <a:tc>
                  <a:txBody>
                    <a:bodyPr/>
                    <a:lstStyle/>
                    <a:p>
                      <a:pPr algn="ctr" fontAlgn="ctr"/>
                      <a:r>
                        <a:rPr lang="en-US" sz="2000" b="0" i="0" u="none" strike="noStrike" dirty="0">
                          <a:solidFill>
                            <a:srgbClr val="000000"/>
                          </a:solidFill>
                          <a:effectLst/>
                          <a:latin typeface="Calibri" panose="020F0502020204030204" pitchFamily="34" charset="0"/>
                        </a:rPr>
                        <a:t>7,749,386</a:t>
                      </a:r>
                    </a:p>
                  </a:txBody>
                  <a:tcPr marL="9525" marR="9525" marT="9525" marB="0" anchor="ctr"/>
                </a:tc>
                <a:tc>
                  <a:txBody>
                    <a:bodyPr/>
                    <a:lstStyle/>
                    <a:p>
                      <a:pPr algn="ctr" fontAlgn="ctr"/>
                      <a:r>
                        <a:rPr lang="en-US" sz="2000" dirty="0" smtClean="0">
                          <a:latin typeface="Calibri" panose="020F0502020204030204" pitchFamily="34" charset="0"/>
                        </a:rPr>
                        <a:t>8,405,51</a:t>
                      </a:r>
                      <a:r>
                        <a:rPr lang="en-US" sz="2000" b="0" i="0" u="none" strike="noStrike" dirty="0" smtClean="0">
                          <a:solidFill>
                            <a:srgbClr val="000000"/>
                          </a:solidFill>
                          <a:effectLst/>
                          <a:latin typeface="Calibri" panose="020F0502020204030204" pitchFamily="34" charset="0"/>
                        </a:rPr>
                        <a:t>8</a:t>
                      </a:r>
                      <a:endParaRPr lang="en-US" sz="2000" b="0" i="0" u="none" strike="noStrike" dirty="0">
                        <a:solidFill>
                          <a:srgbClr val="000000"/>
                        </a:solidFill>
                        <a:effectLst/>
                        <a:latin typeface="Calibri" panose="020F0502020204030204" pitchFamily="34" charset="0"/>
                      </a:endParaRPr>
                    </a:p>
                  </a:txBody>
                  <a:tcPr marL="9525" marR="9525" marT="9525" marB="0" anchor="ctr">
                    <a:solidFill>
                      <a:srgbClr val="FFFF00"/>
                    </a:solidFill>
                  </a:tcPr>
                </a:tc>
              </a:tr>
              <a:tr h="522691">
                <a:tc>
                  <a:txBody>
                    <a:bodyPr/>
                    <a:lstStyle/>
                    <a:p>
                      <a:pPr algn="l" fontAlgn="ctr"/>
                      <a:r>
                        <a:rPr lang="en-US" sz="2000" b="0" i="0" u="none" strike="noStrike" dirty="0" smtClean="0">
                          <a:solidFill>
                            <a:schemeClr val="tx1"/>
                          </a:solidFill>
                          <a:effectLst/>
                          <a:latin typeface="Calibri" panose="020F0502020204030204" pitchFamily="34" charset="0"/>
                        </a:rPr>
                        <a:t> Total</a:t>
                      </a:r>
                      <a:r>
                        <a:rPr lang="en-US" sz="2000" b="0" i="0" u="none" strike="noStrike" baseline="0" dirty="0" smtClean="0">
                          <a:solidFill>
                            <a:schemeClr val="tx1"/>
                          </a:solidFill>
                          <a:effectLst/>
                          <a:latin typeface="Calibri" panose="020F0502020204030204" pitchFamily="34" charset="0"/>
                        </a:rPr>
                        <a:t> Email Campaigns</a:t>
                      </a:r>
                      <a:endParaRPr lang="en-US" sz="20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US" sz="2000" b="0" i="0" u="none" strike="noStrike" dirty="0" smtClean="0">
                          <a:solidFill>
                            <a:schemeClr val="tx1"/>
                          </a:solidFill>
                          <a:effectLst/>
                          <a:latin typeface="Calibri" panose="020F0502020204030204" pitchFamily="34" charset="0"/>
                        </a:rPr>
                        <a:t>2,085</a:t>
                      </a:r>
                      <a:endParaRPr lang="en-US" sz="20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US" sz="2000" b="0" i="0" u="none" strike="noStrike" dirty="0" smtClean="0">
                          <a:solidFill>
                            <a:schemeClr val="tx1"/>
                          </a:solidFill>
                          <a:effectLst/>
                          <a:latin typeface="Calibri" panose="020F0502020204030204" pitchFamily="34" charset="0"/>
                        </a:rPr>
                        <a:t>2,041</a:t>
                      </a:r>
                      <a:endParaRPr lang="en-US" sz="2000" b="0" i="0" u="none" strike="noStrike" dirty="0">
                        <a:solidFill>
                          <a:schemeClr val="tx1"/>
                        </a:solidFill>
                        <a:effectLst/>
                        <a:latin typeface="Calibri" panose="020F0502020204030204" pitchFamily="34" charset="0"/>
                      </a:endParaRPr>
                    </a:p>
                  </a:txBody>
                  <a:tcPr marL="9525" marR="9525" marT="9525" marB="0" anchor="ctr"/>
                </a:tc>
              </a:tr>
              <a:tr h="522691">
                <a:tc>
                  <a:txBody>
                    <a:bodyPr/>
                    <a:lstStyle/>
                    <a:p>
                      <a:pPr algn="l" fontAlgn="ctr"/>
                      <a:r>
                        <a:rPr lang="en-US" sz="2000" b="0" i="0" u="none" strike="noStrike" dirty="0" smtClean="0">
                          <a:solidFill>
                            <a:srgbClr val="000000"/>
                          </a:solidFill>
                          <a:effectLst/>
                          <a:latin typeface="Calibri" panose="020F0502020204030204" pitchFamily="34" charset="0"/>
                        </a:rPr>
                        <a:t> Email </a:t>
                      </a:r>
                      <a:r>
                        <a:rPr lang="en-US" sz="2000" b="0" i="0" u="none" strike="noStrike" dirty="0">
                          <a:solidFill>
                            <a:srgbClr val="000000"/>
                          </a:solidFill>
                          <a:effectLst/>
                          <a:latin typeface="Calibri" panose="020F0502020204030204" pitchFamily="34" charset="0"/>
                        </a:rPr>
                        <a:t>Open Rate</a:t>
                      </a:r>
                    </a:p>
                  </a:txBody>
                  <a:tcPr marL="9525" marR="9525" marT="9525" marB="0" anchor="ctr"/>
                </a:tc>
                <a:tc>
                  <a:txBody>
                    <a:bodyPr/>
                    <a:lstStyle/>
                    <a:p>
                      <a:pPr algn="ctr" fontAlgn="ctr"/>
                      <a:r>
                        <a:rPr lang="en-US" sz="2000" b="0" i="0" u="none" strike="noStrike" dirty="0">
                          <a:solidFill>
                            <a:srgbClr val="000000"/>
                          </a:solidFill>
                          <a:effectLst/>
                          <a:latin typeface="Calibri" panose="020F0502020204030204" pitchFamily="34" charset="0"/>
                        </a:rPr>
                        <a:t>33.00%</a:t>
                      </a:r>
                    </a:p>
                  </a:txBody>
                  <a:tcPr marL="9525" marR="9525" marT="9525" marB="0" anchor="ctr"/>
                </a:tc>
                <a:tc>
                  <a:txBody>
                    <a:bodyPr/>
                    <a:lstStyle/>
                    <a:p>
                      <a:pPr algn="ctr" fontAlgn="ctr"/>
                      <a:r>
                        <a:rPr lang="en-US" sz="2000" b="0" i="0" u="none" strike="noStrike" dirty="0">
                          <a:solidFill>
                            <a:srgbClr val="000000"/>
                          </a:solidFill>
                          <a:effectLst/>
                          <a:latin typeface="Calibri" panose="020F0502020204030204" pitchFamily="34" charset="0"/>
                        </a:rPr>
                        <a:t>34.00%</a:t>
                      </a:r>
                    </a:p>
                  </a:txBody>
                  <a:tcPr marL="9525" marR="9525" marT="9525" marB="0" anchor="ctr"/>
                </a:tc>
              </a:tr>
            </a:tbl>
          </a:graphicData>
        </a:graphic>
      </p:graphicFrame>
      <p:sp>
        <p:nvSpPr>
          <p:cNvPr id="5" name="TextBox 4"/>
          <p:cNvSpPr txBox="1"/>
          <p:nvPr/>
        </p:nvSpPr>
        <p:spPr>
          <a:xfrm>
            <a:off x="760416" y="3621301"/>
            <a:ext cx="7358062" cy="2528897"/>
          </a:xfrm>
          <a:prstGeom prst="rect">
            <a:avLst/>
          </a:prstGeom>
          <a:noFill/>
        </p:spPr>
        <p:txBody>
          <a:bodyPr wrap="square" rtlCol="0">
            <a:spAutoFit/>
          </a:bodyPr>
          <a:lstStyle/>
          <a:p>
            <a:pPr>
              <a:lnSpc>
                <a:spcPts val="2000"/>
              </a:lnSpc>
              <a:spcAft>
                <a:spcPts val="600"/>
              </a:spcAft>
            </a:pPr>
            <a:r>
              <a:rPr lang="en-US" dirty="0" smtClean="0"/>
              <a:t>Sampling </a:t>
            </a:r>
            <a:r>
              <a:rPr lang="en-US" dirty="0"/>
              <a:t>of number of emails received in 2015</a:t>
            </a:r>
          </a:p>
          <a:p>
            <a:pPr marL="285750" indent="-285750">
              <a:lnSpc>
                <a:spcPts val="2000"/>
              </a:lnSpc>
              <a:spcAft>
                <a:spcPts val="600"/>
              </a:spcAft>
              <a:buFont typeface="Arial" panose="020B0604020202020204" pitchFamily="34" charset="0"/>
              <a:buChar char="•"/>
            </a:pPr>
            <a:r>
              <a:rPr lang="en-US" dirty="0"/>
              <a:t>Student averaged 9 per week</a:t>
            </a:r>
          </a:p>
          <a:p>
            <a:pPr marL="285750" indent="-285750">
              <a:lnSpc>
                <a:spcPts val="2000"/>
              </a:lnSpc>
              <a:spcAft>
                <a:spcPts val="600"/>
              </a:spcAft>
              <a:buFont typeface="Arial" panose="020B0604020202020204" pitchFamily="34" charset="0"/>
              <a:buChar char="•"/>
            </a:pPr>
            <a:r>
              <a:rPr lang="en-US" dirty="0"/>
              <a:t>Staff averaged 10 per </a:t>
            </a:r>
            <a:r>
              <a:rPr lang="en-US" dirty="0" smtClean="0"/>
              <a:t>week</a:t>
            </a:r>
          </a:p>
          <a:p>
            <a:pPr marL="285750" indent="-285750">
              <a:lnSpc>
                <a:spcPts val="2000"/>
              </a:lnSpc>
              <a:spcAft>
                <a:spcPts val="600"/>
              </a:spcAft>
              <a:buFont typeface="Arial" panose="020B0604020202020204" pitchFamily="34" charset="0"/>
              <a:buChar char="•"/>
            </a:pPr>
            <a:endParaRPr lang="en-US" dirty="0"/>
          </a:p>
          <a:p>
            <a:pPr>
              <a:lnSpc>
                <a:spcPts val="2000"/>
              </a:lnSpc>
              <a:spcAft>
                <a:spcPts val="600"/>
              </a:spcAft>
            </a:pPr>
            <a:r>
              <a:rPr lang="en-US" dirty="0"/>
              <a:t/>
            </a:r>
            <a:br>
              <a:rPr lang="en-US" dirty="0"/>
            </a:br>
            <a:r>
              <a:rPr lang="en-US" i="1" dirty="0" smtClean="0"/>
              <a:t>Progress </a:t>
            </a:r>
            <a:r>
              <a:rPr lang="en-US" i="1" dirty="0"/>
              <a:t>has been made in reducing the average email per person, but overall volume is still too high</a:t>
            </a:r>
          </a:p>
          <a:p>
            <a:pPr marL="285750" indent="-285750">
              <a:lnSpc>
                <a:spcPts val="2000"/>
              </a:lnSpc>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18966684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February 2016 Communication Preferences Survey</a:t>
            </a:r>
            <a:endParaRPr lang="en-US" dirty="0">
              <a:solidFill>
                <a:schemeClr val="tx1"/>
              </a:solidFill>
            </a:endParaRPr>
          </a:p>
        </p:txBody>
      </p:sp>
      <p:sp>
        <p:nvSpPr>
          <p:cNvPr id="3" name="Text Placeholder 2"/>
          <p:cNvSpPr>
            <a:spLocks noGrp="1"/>
          </p:cNvSpPr>
          <p:nvPr>
            <p:ph type="body" sz="quarter" idx="10"/>
          </p:nvPr>
        </p:nvSpPr>
        <p:spPr>
          <a:xfrm>
            <a:off x="688975" y="1275165"/>
            <a:ext cx="7767638" cy="4618714"/>
          </a:xfrm>
        </p:spPr>
        <p:txBody>
          <a:bodyPr/>
          <a:lstStyle/>
          <a:p>
            <a:pPr marL="342900" lvl="0" indent="-342900">
              <a:lnSpc>
                <a:spcPts val="3000"/>
              </a:lnSpc>
              <a:spcBef>
                <a:spcPts val="1200"/>
              </a:spcBef>
              <a:spcAft>
                <a:spcPts val="600"/>
              </a:spcAft>
              <a:buFont typeface="Arial" panose="020B0604020202020204" pitchFamily="34" charset="0"/>
              <a:buChar char="•"/>
            </a:pPr>
            <a:r>
              <a:rPr lang="en-US" sz="2400" b="0" dirty="0" smtClean="0">
                <a:solidFill>
                  <a:schemeClr val="tx1"/>
                </a:solidFill>
              </a:rPr>
              <a:t>1952 responses</a:t>
            </a:r>
            <a:br>
              <a:rPr lang="en-US" sz="2400" b="0" dirty="0" smtClean="0">
                <a:solidFill>
                  <a:schemeClr val="tx1"/>
                </a:solidFill>
              </a:rPr>
            </a:br>
            <a:r>
              <a:rPr lang="en-US" sz="2400" b="0" dirty="0" smtClean="0">
                <a:solidFill>
                  <a:schemeClr val="tx1"/>
                </a:solidFill>
              </a:rPr>
              <a:t/>
            </a:r>
            <a:br>
              <a:rPr lang="en-US" sz="2400" b="0" dirty="0" smtClean="0">
                <a:solidFill>
                  <a:schemeClr val="tx1"/>
                </a:solidFill>
              </a:rPr>
            </a:br>
            <a:r>
              <a:rPr lang="en-US" sz="2400" b="0" dirty="0" smtClean="0">
                <a:solidFill>
                  <a:schemeClr val="tx1"/>
                </a:solidFill>
              </a:rPr>
              <a:t/>
            </a:r>
            <a:br>
              <a:rPr lang="en-US" sz="2400" b="0" dirty="0" smtClean="0">
                <a:solidFill>
                  <a:schemeClr val="tx1"/>
                </a:solidFill>
              </a:rPr>
            </a:br>
            <a:endParaRPr lang="en-US" sz="2400" b="0" dirty="0" smtClean="0">
              <a:solidFill>
                <a:schemeClr val="tx1"/>
              </a:solidFill>
            </a:endParaRPr>
          </a:p>
          <a:p>
            <a:pPr marL="342900" lvl="0" indent="-342900">
              <a:lnSpc>
                <a:spcPts val="3000"/>
              </a:lnSpc>
              <a:spcBef>
                <a:spcPts val="600"/>
              </a:spcBef>
              <a:spcAft>
                <a:spcPts val="600"/>
              </a:spcAft>
              <a:buFont typeface="Arial" panose="020B0604020202020204" pitchFamily="34" charset="0"/>
              <a:buChar char="•"/>
            </a:pPr>
            <a:r>
              <a:rPr lang="en-US" sz="2400" b="0" dirty="0">
                <a:solidFill>
                  <a:schemeClr val="tx1"/>
                </a:solidFill>
              </a:rPr>
              <a:t>49% of students </a:t>
            </a:r>
            <a:r>
              <a:rPr lang="en-US" sz="2400" b="0" dirty="0" smtClean="0">
                <a:solidFill>
                  <a:schemeClr val="tx1"/>
                </a:solidFill>
              </a:rPr>
              <a:t>receive </a:t>
            </a:r>
            <a:r>
              <a:rPr lang="en-US" sz="2400" b="0" dirty="0">
                <a:solidFill>
                  <a:schemeClr val="tx1"/>
                </a:solidFill>
              </a:rPr>
              <a:t>too many </a:t>
            </a:r>
            <a:r>
              <a:rPr lang="en-US" sz="2400" b="0" dirty="0" smtClean="0">
                <a:solidFill>
                  <a:schemeClr val="tx1"/>
                </a:solidFill>
              </a:rPr>
              <a:t>emails</a:t>
            </a:r>
            <a:br>
              <a:rPr lang="en-US" sz="2400" b="0" dirty="0" smtClean="0">
                <a:solidFill>
                  <a:schemeClr val="tx1"/>
                </a:solidFill>
              </a:rPr>
            </a:br>
            <a:r>
              <a:rPr lang="en-US" sz="1800" b="0" dirty="0">
                <a:solidFill>
                  <a:schemeClr val="tx1"/>
                </a:solidFill>
              </a:rPr>
              <a:t>(46% of all respondents)</a:t>
            </a:r>
          </a:p>
          <a:p>
            <a:pPr marL="342900" lvl="0" indent="-342900">
              <a:lnSpc>
                <a:spcPts val="3000"/>
              </a:lnSpc>
              <a:spcBef>
                <a:spcPts val="600"/>
              </a:spcBef>
              <a:spcAft>
                <a:spcPts val="600"/>
              </a:spcAft>
              <a:buFont typeface="Arial" panose="020B0604020202020204" pitchFamily="34" charset="0"/>
              <a:buChar char="•"/>
            </a:pPr>
            <a:r>
              <a:rPr lang="en-US" sz="2400" b="0" dirty="0">
                <a:solidFill>
                  <a:schemeClr val="tx1"/>
                </a:solidFill>
              </a:rPr>
              <a:t>64% of students </a:t>
            </a:r>
            <a:r>
              <a:rPr lang="en-US" sz="2400" b="0" dirty="0" smtClean="0">
                <a:solidFill>
                  <a:schemeClr val="tx1"/>
                </a:solidFill>
              </a:rPr>
              <a:t>would prefer one </a:t>
            </a:r>
            <a:r>
              <a:rPr lang="en-US" sz="2400" b="0" dirty="0">
                <a:solidFill>
                  <a:schemeClr val="tx1"/>
                </a:solidFill>
              </a:rPr>
              <a:t>weekly </a:t>
            </a:r>
            <a:r>
              <a:rPr lang="en-US" sz="2400" b="0" dirty="0" smtClean="0">
                <a:solidFill>
                  <a:schemeClr val="tx1"/>
                </a:solidFill>
              </a:rPr>
              <a:t>event email</a:t>
            </a:r>
            <a:br>
              <a:rPr lang="en-US" sz="2400" b="0" dirty="0" smtClean="0">
                <a:solidFill>
                  <a:schemeClr val="tx1"/>
                </a:solidFill>
              </a:rPr>
            </a:br>
            <a:r>
              <a:rPr lang="en-US" sz="1800" b="0" dirty="0">
                <a:solidFill>
                  <a:schemeClr val="tx1"/>
                </a:solidFill>
              </a:rPr>
              <a:t>(62% of all respondents)</a:t>
            </a:r>
          </a:p>
          <a:p>
            <a:pPr marL="342900" lvl="0" indent="-342900">
              <a:lnSpc>
                <a:spcPts val="3000"/>
              </a:lnSpc>
              <a:spcBef>
                <a:spcPts val="600"/>
              </a:spcBef>
              <a:spcAft>
                <a:spcPts val="600"/>
              </a:spcAft>
              <a:buFont typeface="Arial" panose="020B0604020202020204" pitchFamily="34" charset="0"/>
              <a:buChar char="•"/>
            </a:pPr>
            <a:r>
              <a:rPr lang="en-US" sz="2400" b="0" dirty="0">
                <a:solidFill>
                  <a:schemeClr val="tx1"/>
                </a:solidFill>
              </a:rPr>
              <a:t>64% of students </a:t>
            </a:r>
            <a:r>
              <a:rPr lang="en-US" sz="2400" b="0" dirty="0" smtClean="0">
                <a:solidFill>
                  <a:schemeClr val="tx1"/>
                </a:solidFill>
              </a:rPr>
              <a:t>would prefer "</a:t>
            </a:r>
            <a:r>
              <a:rPr lang="en-US" sz="2400" b="0" dirty="0">
                <a:solidFill>
                  <a:schemeClr val="tx1"/>
                </a:solidFill>
              </a:rPr>
              <a:t>optional reading" </a:t>
            </a:r>
            <a:r>
              <a:rPr lang="en-US" sz="2400" b="0" dirty="0" smtClean="0">
                <a:solidFill>
                  <a:schemeClr val="tx1"/>
                </a:solidFill>
              </a:rPr>
              <a:t>emails </a:t>
            </a:r>
            <a:r>
              <a:rPr lang="en-US" sz="2400" b="0" dirty="0">
                <a:solidFill>
                  <a:schemeClr val="tx1"/>
                </a:solidFill>
              </a:rPr>
              <a:t>as </a:t>
            </a:r>
            <a:r>
              <a:rPr lang="en-US" sz="2400" b="0" dirty="0" err="1" smtClean="0">
                <a:solidFill>
                  <a:schemeClr val="tx1"/>
                </a:solidFill>
              </a:rPr>
              <a:t>myUSF</a:t>
            </a:r>
            <a:r>
              <a:rPr lang="en-US" sz="2400" b="0" dirty="0" smtClean="0">
                <a:solidFill>
                  <a:schemeClr val="tx1"/>
                </a:solidFill>
              </a:rPr>
              <a:t> announcements</a:t>
            </a:r>
            <a:br>
              <a:rPr lang="en-US" sz="2400" b="0" dirty="0" smtClean="0">
                <a:solidFill>
                  <a:schemeClr val="tx1"/>
                </a:solidFill>
              </a:rPr>
            </a:br>
            <a:r>
              <a:rPr lang="en-US" sz="1800" b="0" dirty="0">
                <a:solidFill>
                  <a:schemeClr val="tx1"/>
                </a:solidFill>
              </a:rPr>
              <a:t>(62% of all respondents)</a:t>
            </a:r>
          </a:p>
          <a:p>
            <a:pPr marL="342900" lvl="0" indent="-342900">
              <a:lnSpc>
                <a:spcPts val="3000"/>
              </a:lnSpc>
              <a:spcBef>
                <a:spcPts val="1200"/>
              </a:spcBef>
              <a:spcAft>
                <a:spcPts val="600"/>
              </a:spcAft>
              <a:buFont typeface="Arial" panose="020B0604020202020204" pitchFamily="34" charset="0"/>
              <a:buChar char="•"/>
            </a:pPr>
            <a:endParaRPr lang="en-US" sz="2400" b="0" dirty="0" smtClean="0">
              <a:solidFill>
                <a:schemeClr val="tx1"/>
              </a:solidFill>
            </a:endParaRPr>
          </a:p>
          <a:p>
            <a:pPr marL="342900" lvl="0" indent="-342900">
              <a:lnSpc>
                <a:spcPts val="3000"/>
              </a:lnSpc>
              <a:spcBef>
                <a:spcPts val="1200"/>
              </a:spcBef>
              <a:spcAft>
                <a:spcPts val="600"/>
              </a:spcAft>
              <a:buFont typeface="Arial" panose="020B0604020202020204" pitchFamily="34" charset="0"/>
              <a:buChar char="•"/>
            </a:pPr>
            <a:endParaRPr lang="en-US" b="0" dirty="0">
              <a:solidFill>
                <a:schemeClr val="tx1"/>
              </a:solidFill>
            </a:endParaRPr>
          </a:p>
        </p:txBody>
      </p:sp>
      <p:graphicFrame>
        <p:nvGraphicFramePr>
          <p:cNvPr id="6" name="Content Placeholder 2"/>
          <p:cNvGraphicFramePr>
            <a:graphicFrameLocks/>
          </p:cNvGraphicFramePr>
          <p:nvPr>
            <p:extLst>
              <p:ext uri="{D42A27DB-BD31-4B8C-83A1-F6EECF244321}">
                <p14:modId xmlns:p14="http://schemas.microsoft.com/office/powerpoint/2010/main" val="2352226750"/>
              </p:ext>
            </p:extLst>
          </p:nvPr>
        </p:nvGraphicFramePr>
        <p:xfrm>
          <a:off x="3632547" y="1275165"/>
          <a:ext cx="4108538" cy="1463040"/>
        </p:xfrm>
        <a:graphic>
          <a:graphicData uri="http://schemas.openxmlformats.org/drawingml/2006/table">
            <a:tbl>
              <a:tblPr firstRow="1" bandRow="1">
                <a:tableStyleId>{BC89EF96-8CEA-46FF-86C4-4CE0E7609802}</a:tableStyleId>
              </a:tblPr>
              <a:tblGrid>
                <a:gridCol w="1443540"/>
                <a:gridCol w="1443540"/>
                <a:gridCol w="1221458"/>
              </a:tblGrid>
              <a:tr h="293029">
                <a:tc>
                  <a:txBody>
                    <a:bodyPr/>
                    <a:lstStyle/>
                    <a:p>
                      <a:pPr algn="l">
                        <a:buNone/>
                      </a:pPr>
                      <a:r>
                        <a:rPr lang="en-US" sz="1800" b="0" dirty="0" smtClean="0">
                          <a:solidFill>
                            <a:srgbClr val="000000"/>
                          </a:solidFill>
                        </a:rPr>
                        <a:t>Student</a:t>
                      </a:r>
                      <a:endParaRPr lang="en-US" sz="1800" b="0" dirty="0"/>
                    </a:p>
                  </a:txBody>
                  <a:tcPr/>
                </a:tc>
                <a:tc>
                  <a:txBody>
                    <a:bodyPr/>
                    <a:lstStyle/>
                    <a:p>
                      <a:pPr algn="l">
                        <a:buNone/>
                      </a:pPr>
                      <a:r>
                        <a:rPr lang="en-US" sz="1800" b="0" dirty="0" smtClean="0">
                          <a:solidFill>
                            <a:srgbClr val="000000"/>
                          </a:solidFill>
                        </a:rPr>
                        <a:t>1,483</a:t>
                      </a:r>
                      <a:endParaRPr lang="en-US" sz="1800" b="0" dirty="0"/>
                    </a:p>
                  </a:txBody>
                  <a:tcPr/>
                </a:tc>
                <a:tc>
                  <a:txBody>
                    <a:bodyPr/>
                    <a:lstStyle/>
                    <a:p>
                      <a:pPr algn="l">
                        <a:buNone/>
                      </a:pPr>
                      <a:r>
                        <a:rPr lang="en-US" sz="1800" b="0" dirty="0" smtClean="0">
                          <a:solidFill>
                            <a:srgbClr val="000000"/>
                          </a:solidFill>
                        </a:rPr>
                        <a:t>76%</a:t>
                      </a:r>
                      <a:endParaRPr lang="en-US" sz="1800" b="0" dirty="0"/>
                    </a:p>
                  </a:txBody>
                  <a:tcPr/>
                </a:tc>
              </a:tr>
              <a:tr h="293029">
                <a:tc>
                  <a:txBody>
                    <a:bodyPr/>
                    <a:lstStyle/>
                    <a:p>
                      <a:pPr algn="l">
                        <a:buNone/>
                      </a:pPr>
                      <a:r>
                        <a:rPr lang="en-US" sz="1800" dirty="0" smtClean="0">
                          <a:solidFill>
                            <a:srgbClr val="000000"/>
                          </a:solidFill>
                        </a:rPr>
                        <a:t>Faculty</a:t>
                      </a:r>
                      <a:endParaRPr lang="en-US" sz="1800" dirty="0"/>
                    </a:p>
                  </a:txBody>
                  <a:tcPr/>
                </a:tc>
                <a:tc>
                  <a:txBody>
                    <a:bodyPr/>
                    <a:lstStyle/>
                    <a:p>
                      <a:pPr algn="l">
                        <a:buNone/>
                      </a:pPr>
                      <a:r>
                        <a:rPr lang="en-US" sz="1800" dirty="0" smtClean="0">
                          <a:solidFill>
                            <a:srgbClr val="000000"/>
                          </a:solidFill>
                        </a:rPr>
                        <a:t>169</a:t>
                      </a:r>
                      <a:endParaRPr lang="en-US" sz="1800" dirty="0"/>
                    </a:p>
                  </a:txBody>
                  <a:tcPr/>
                </a:tc>
                <a:tc>
                  <a:txBody>
                    <a:bodyPr/>
                    <a:lstStyle/>
                    <a:p>
                      <a:pPr algn="l">
                        <a:buNone/>
                      </a:pPr>
                      <a:r>
                        <a:rPr lang="en-US" sz="1800" dirty="0" smtClean="0">
                          <a:solidFill>
                            <a:srgbClr val="000000"/>
                          </a:solidFill>
                        </a:rPr>
                        <a:t>9%</a:t>
                      </a:r>
                      <a:endParaRPr lang="en-US" sz="1800" dirty="0"/>
                    </a:p>
                  </a:txBody>
                  <a:tcPr/>
                </a:tc>
              </a:tr>
              <a:tr h="293029">
                <a:tc>
                  <a:txBody>
                    <a:bodyPr/>
                    <a:lstStyle/>
                    <a:p>
                      <a:pPr algn="l">
                        <a:buNone/>
                      </a:pPr>
                      <a:r>
                        <a:rPr lang="en-US" sz="1800" dirty="0" smtClean="0">
                          <a:solidFill>
                            <a:srgbClr val="000000"/>
                          </a:solidFill>
                        </a:rPr>
                        <a:t>Staff</a:t>
                      </a:r>
                      <a:endParaRPr lang="en-US" sz="1800" dirty="0"/>
                    </a:p>
                  </a:txBody>
                  <a:tcPr/>
                </a:tc>
                <a:tc>
                  <a:txBody>
                    <a:bodyPr/>
                    <a:lstStyle/>
                    <a:p>
                      <a:pPr algn="l">
                        <a:buNone/>
                      </a:pPr>
                      <a:r>
                        <a:rPr lang="en-US" sz="1800" dirty="0" smtClean="0">
                          <a:solidFill>
                            <a:srgbClr val="000000"/>
                          </a:solidFill>
                        </a:rPr>
                        <a:t>300</a:t>
                      </a:r>
                      <a:endParaRPr lang="en-US" sz="1800" dirty="0"/>
                    </a:p>
                  </a:txBody>
                  <a:tcPr/>
                </a:tc>
                <a:tc>
                  <a:txBody>
                    <a:bodyPr/>
                    <a:lstStyle/>
                    <a:p>
                      <a:pPr algn="l">
                        <a:buNone/>
                      </a:pPr>
                      <a:r>
                        <a:rPr lang="en-US" sz="1800" dirty="0" smtClean="0">
                          <a:solidFill>
                            <a:srgbClr val="000000"/>
                          </a:solidFill>
                        </a:rPr>
                        <a:t>15%</a:t>
                      </a:r>
                      <a:endParaRPr lang="en-US" sz="1800" dirty="0"/>
                    </a:p>
                  </a:txBody>
                  <a:tcPr/>
                </a:tc>
              </a:tr>
              <a:tr h="293029">
                <a:tc>
                  <a:txBody>
                    <a:bodyPr/>
                    <a:lstStyle/>
                    <a:p>
                      <a:pPr algn="l">
                        <a:buNone/>
                      </a:pPr>
                      <a:r>
                        <a:rPr lang="en-US" sz="1800" dirty="0" smtClean="0">
                          <a:solidFill>
                            <a:srgbClr val="000000"/>
                          </a:solidFill>
                        </a:rPr>
                        <a:t>Total</a:t>
                      </a:r>
                      <a:endParaRPr lang="en-US" sz="1800" dirty="0"/>
                    </a:p>
                  </a:txBody>
                  <a:tcPr/>
                </a:tc>
                <a:tc>
                  <a:txBody>
                    <a:bodyPr/>
                    <a:lstStyle/>
                    <a:p>
                      <a:pPr algn="l">
                        <a:buNone/>
                      </a:pPr>
                      <a:r>
                        <a:rPr lang="en-US" sz="1800" dirty="0" smtClean="0">
                          <a:solidFill>
                            <a:srgbClr val="000000"/>
                          </a:solidFill>
                        </a:rPr>
                        <a:t>1,952</a:t>
                      </a:r>
                      <a:endParaRPr lang="en-US" sz="1800" dirty="0"/>
                    </a:p>
                  </a:txBody>
                  <a:tcPr/>
                </a:tc>
                <a:tc>
                  <a:txBody>
                    <a:bodyPr/>
                    <a:lstStyle/>
                    <a:p>
                      <a:pPr algn="l">
                        <a:buNone/>
                      </a:pPr>
                      <a:r>
                        <a:rPr lang="en-US" sz="1800" dirty="0" smtClean="0">
                          <a:solidFill>
                            <a:srgbClr val="000000"/>
                          </a:solidFill>
                        </a:rPr>
                        <a:t>100%</a:t>
                      </a:r>
                      <a:endParaRPr lang="en-US" sz="1800" dirty="0"/>
                    </a:p>
                  </a:txBody>
                  <a:tcPr/>
                </a:tc>
              </a:tr>
            </a:tbl>
          </a:graphicData>
        </a:graphic>
      </p:graphicFrame>
    </p:spTree>
    <p:extLst>
      <p:ext uri="{BB962C8B-B14F-4D97-AF65-F5344CB8AC3E}">
        <p14:creationId xmlns:p14="http://schemas.microsoft.com/office/powerpoint/2010/main" val="26258421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a:t>
            </a:r>
            <a:r>
              <a:rPr lang="en-US" dirty="0" smtClean="0"/>
              <a:t>Comments from Survey</a:t>
            </a:r>
            <a:endParaRPr lang="en-US" dirty="0"/>
          </a:p>
        </p:txBody>
      </p:sp>
      <p:sp>
        <p:nvSpPr>
          <p:cNvPr id="3" name="Text Placeholder 2"/>
          <p:cNvSpPr>
            <a:spLocks noGrp="1"/>
          </p:cNvSpPr>
          <p:nvPr>
            <p:ph type="body" sz="quarter" idx="10"/>
          </p:nvPr>
        </p:nvSpPr>
        <p:spPr/>
        <p:txBody>
          <a:bodyPr/>
          <a:lstStyle/>
          <a:p>
            <a:pPr marL="342900" indent="-342900">
              <a:spcAft>
                <a:spcPts val="1200"/>
              </a:spcAft>
              <a:buFont typeface="Arial" panose="020B0604020202020204" pitchFamily="34" charset="0"/>
              <a:buChar char="•"/>
            </a:pPr>
            <a:r>
              <a:rPr lang="en-US" sz="2400" b="0" i="1" dirty="0">
                <a:solidFill>
                  <a:srgbClr val="000000"/>
                </a:solidFill>
              </a:rPr>
              <a:t>The ton of emails are not as much a hassle as much as they take away my incentive to look through them. They are so many I tend to ignore them and not truly pay attention to the </a:t>
            </a:r>
            <a:r>
              <a:rPr lang="en-US" sz="2400" b="0" i="1" dirty="0" smtClean="0">
                <a:solidFill>
                  <a:srgbClr val="000000"/>
                </a:solidFill>
              </a:rPr>
              <a:t>ones </a:t>
            </a:r>
            <a:r>
              <a:rPr lang="en-US" sz="2400" b="0" i="1" dirty="0">
                <a:solidFill>
                  <a:srgbClr val="000000"/>
                </a:solidFill>
              </a:rPr>
              <a:t>that matter</a:t>
            </a:r>
            <a:r>
              <a:rPr lang="en-US" sz="2400" b="0" i="1" dirty="0" smtClean="0">
                <a:solidFill>
                  <a:srgbClr val="000000"/>
                </a:solidFill>
              </a:rPr>
              <a:t>.</a:t>
            </a:r>
          </a:p>
          <a:p>
            <a:pPr marL="342900" indent="-342900">
              <a:spcAft>
                <a:spcPts val="1200"/>
              </a:spcAft>
              <a:buFont typeface="Arial" panose="020B0604020202020204" pitchFamily="34" charset="0"/>
              <a:buChar char="•"/>
            </a:pPr>
            <a:r>
              <a:rPr lang="en-US" sz="2400" b="0" i="1" dirty="0" smtClean="0">
                <a:solidFill>
                  <a:srgbClr val="000000"/>
                </a:solidFill>
              </a:rPr>
              <a:t>Make </a:t>
            </a:r>
            <a:r>
              <a:rPr lang="en-US" sz="2400" b="0" i="1" dirty="0">
                <a:solidFill>
                  <a:srgbClr val="000000"/>
                </a:solidFill>
              </a:rPr>
              <a:t>sure that emails that are sent out are important enough for each student to receive, as we receive a lot of emails a day for other things as well. </a:t>
            </a:r>
            <a:endParaRPr lang="en-US" sz="2400" b="0" i="1" dirty="0"/>
          </a:p>
          <a:p>
            <a:pPr marL="342900" indent="-342900">
              <a:spcAft>
                <a:spcPts val="1200"/>
              </a:spcAft>
              <a:buFont typeface="Arial" panose="020B0604020202020204" pitchFamily="34" charset="0"/>
              <a:buChar char="•"/>
            </a:pPr>
            <a:r>
              <a:rPr lang="en-US" sz="2400" b="0" i="1" dirty="0" smtClean="0">
                <a:solidFill>
                  <a:schemeClr val="tx1"/>
                </a:solidFill>
              </a:rPr>
              <a:t>Yes </a:t>
            </a:r>
            <a:r>
              <a:rPr lang="en-US" sz="2400" b="0" i="1" dirty="0">
                <a:solidFill>
                  <a:schemeClr val="tx1"/>
                </a:solidFill>
              </a:rPr>
              <a:t>you send me way too many emails. </a:t>
            </a:r>
            <a:r>
              <a:rPr lang="en-US" sz="2400" b="0" i="1" dirty="0" smtClean="0">
                <a:solidFill>
                  <a:schemeClr val="tx1"/>
                </a:solidFill>
              </a:rPr>
              <a:t>That's </a:t>
            </a:r>
            <a:r>
              <a:rPr lang="en-US" sz="2400" b="0" i="1" dirty="0">
                <a:solidFill>
                  <a:schemeClr val="tx1"/>
                </a:solidFill>
              </a:rPr>
              <a:t>my answer to your survey.</a:t>
            </a:r>
          </a:p>
          <a:p>
            <a:endParaRPr lang="en-US" sz="2000" b="0" dirty="0"/>
          </a:p>
          <a:p>
            <a:endParaRPr lang="en-US" sz="2000" dirty="0"/>
          </a:p>
        </p:txBody>
      </p:sp>
    </p:spTree>
    <p:extLst>
      <p:ext uri="{BB962C8B-B14F-4D97-AF65-F5344CB8AC3E}">
        <p14:creationId xmlns:p14="http://schemas.microsoft.com/office/powerpoint/2010/main" val="6678708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a:spLocks noGrp="1"/>
          </p:cNvSpPr>
          <p:nvPr>
            <p:ph type="title"/>
          </p:nvPr>
        </p:nvSpPr>
        <p:spPr>
          <a:prstGeom prst="roundRect">
            <a:avLst>
              <a:gd name="adj" fmla="val 0"/>
            </a:avLst>
          </a:prstGeom>
        </p:spPr>
        <p:txBody>
          <a:bodyPr wrap="square" lIns="0" tIns="0" rIns="0" bIns="0" rtlCol="0" anchor="t">
            <a:noAutofit/>
          </a:bodyPr>
          <a:lstStyle/>
          <a:p>
            <a:pPr algn="l">
              <a:buNone/>
            </a:pPr>
            <a:r>
              <a:rPr lang="en-US" dirty="0" smtClean="0"/>
              <a:t>Q: Student Required Reading Categories &amp; Preferred Delivery Method</a:t>
            </a:r>
            <a:endParaRPr lang="en-US" dirty="0"/>
          </a:p>
        </p:txBody>
      </p:sp>
      <p:graphicFrame>
        <p:nvGraphicFramePr>
          <p:cNvPr id="3" name="Content Placeholder 2"/>
          <p:cNvGraphicFramePr>
            <a:graphicFrameLocks noGrp="1"/>
          </p:cNvGraphicFramePr>
          <p:nvPr>
            <p:ph idx="4294967295"/>
            <p:extLst>
              <p:ext uri="{D42A27DB-BD31-4B8C-83A1-F6EECF244321}">
                <p14:modId xmlns:p14="http://schemas.microsoft.com/office/powerpoint/2010/main" val="4098602113"/>
              </p:ext>
            </p:extLst>
          </p:nvPr>
        </p:nvGraphicFramePr>
        <p:xfrm>
          <a:off x="685801" y="1630392"/>
          <a:ext cx="7652656" cy="2987040"/>
        </p:xfrm>
        <a:graphic>
          <a:graphicData uri="http://schemas.openxmlformats.org/drawingml/2006/table">
            <a:tbl>
              <a:tblPr firstRow="1" bandRow="1">
                <a:tableStyleId>{BC89EF96-8CEA-46FF-86C4-4CE0E7609802}</a:tableStyleId>
              </a:tblPr>
              <a:tblGrid>
                <a:gridCol w="485748"/>
                <a:gridCol w="1745822"/>
                <a:gridCol w="957943"/>
                <a:gridCol w="1850572"/>
                <a:gridCol w="1665514"/>
                <a:gridCol w="947057"/>
              </a:tblGrid>
              <a:tr h="0">
                <a:tc>
                  <a:txBody>
                    <a:bodyPr/>
                    <a:lstStyle/>
                    <a:p>
                      <a:pPr algn="l">
                        <a:buNone/>
                      </a:pPr>
                      <a:r>
                        <a:rPr lang="en-US" sz="1600" dirty="0" smtClean="0">
                          <a:solidFill>
                            <a:srgbClr val="000000"/>
                          </a:solidFill>
                        </a:rPr>
                        <a:t>#</a:t>
                      </a:r>
                      <a:endParaRPr lang="en-US" sz="1600" dirty="0"/>
                    </a:p>
                  </a:txBody>
                  <a:tcPr/>
                </a:tc>
                <a:tc>
                  <a:txBody>
                    <a:bodyPr/>
                    <a:lstStyle/>
                    <a:p>
                      <a:pPr algn="l">
                        <a:buNone/>
                      </a:pPr>
                      <a:r>
                        <a:rPr lang="en-US" sz="1600" dirty="0" smtClean="0">
                          <a:solidFill>
                            <a:srgbClr val="000000"/>
                          </a:solidFill>
                        </a:rPr>
                        <a:t>Category</a:t>
                      </a:r>
                      <a:endParaRPr lang="en-US" sz="1600" dirty="0"/>
                    </a:p>
                  </a:txBody>
                  <a:tcPr/>
                </a:tc>
                <a:tc>
                  <a:txBody>
                    <a:bodyPr/>
                    <a:lstStyle/>
                    <a:p>
                      <a:pPr algn="l">
                        <a:buNone/>
                      </a:pPr>
                      <a:r>
                        <a:rPr lang="en-US" sz="1600" dirty="0" smtClean="0">
                          <a:solidFill>
                            <a:srgbClr val="000000"/>
                          </a:solidFill>
                        </a:rPr>
                        <a:t>Email</a:t>
                      </a:r>
                      <a:endParaRPr lang="en-US" sz="1600" dirty="0"/>
                    </a:p>
                  </a:txBody>
                  <a:tcPr/>
                </a:tc>
                <a:tc>
                  <a:txBody>
                    <a:bodyPr/>
                    <a:lstStyle/>
                    <a:p>
                      <a:pPr algn="l">
                        <a:buNone/>
                      </a:pPr>
                      <a:r>
                        <a:rPr lang="en-US" sz="1600" dirty="0" smtClean="0">
                          <a:solidFill>
                            <a:srgbClr val="000000"/>
                          </a:solidFill>
                        </a:rPr>
                        <a:t>Announcements</a:t>
                      </a:r>
                      <a:endParaRPr lang="en-US" sz="1600" dirty="0"/>
                    </a:p>
                  </a:txBody>
                  <a:tcPr/>
                </a:tc>
                <a:tc>
                  <a:txBody>
                    <a:bodyPr/>
                    <a:lstStyle/>
                    <a:p>
                      <a:pPr algn="l">
                        <a:buNone/>
                      </a:pPr>
                      <a:r>
                        <a:rPr lang="en-US" sz="1600" dirty="0" smtClean="0">
                          <a:solidFill>
                            <a:srgbClr val="000000"/>
                          </a:solidFill>
                        </a:rPr>
                        <a:t>Should not be "required"</a:t>
                      </a:r>
                      <a:endParaRPr lang="en-US" sz="1600" dirty="0"/>
                    </a:p>
                  </a:txBody>
                  <a:tcPr/>
                </a:tc>
                <a:tc>
                  <a:txBody>
                    <a:bodyPr/>
                    <a:lstStyle/>
                    <a:p>
                      <a:pPr algn="l">
                        <a:buNone/>
                      </a:pPr>
                      <a:r>
                        <a:rPr lang="en-US" sz="1600" dirty="0" smtClean="0">
                          <a:solidFill>
                            <a:srgbClr val="000000"/>
                          </a:solidFill>
                        </a:rPr>
                        <a:t>Total</a:t>
                      </a:r>
                      <a:endParaRPr lang="en-US" sz="1600" dirty="0"/>
                    </a:p>
                  </a:txBody>
                  <a:tcPr/>
                </a:tc>
              </a:tr>
              <a:tr h="0">
                <a:tc>
                  <a:txBody>
                    <a:bodyPr/>
                    <a:lstStyle/>
                    <a:p>
                      <a:pPr algn="l">
                        <a:buNone/>
                      </a:pPr>
                      <a:r>
                        <a:rPr lang="en-US" sz="1600" dirty="0" smtClean="0">
                          <a:solidFill>
                            <a:srgbClr val="000000"/>
                          </a:solidFill>
                        </a:rPr>
                        <a:t>1</a:t>
                      </a:r>
                      <a:endParaRPr lang="en-US" sz="1600" dirty="0"/>
                    </a:p>
                  </a:txBody>
                  <a:tcPr/>
                </a:tc>
                <a:tc>
                  <a:txBody>
                    <a:bodyPr/>
                    <a:lstStyle/>
                    <a:p>
                      <a:pPr algn="l">
                        <a:buNone/>
                      </a:pPr>
                      <a:r>
                        <a:rPr lang="en-US" sz="1600" dirty="0" smtClean="0">
                          <a:solidFill>
                            <a:srgbClr val="000000"/>
                          </a:solidFill>
                        </a:rPr>
                        <a:t>Academic Requirements</a:t>
                      </a:r>
                      <a:endParaRPr lang="en-US" sz="1600" dirty="0"/>
                    </a:p>
                  </a:txBody>
                  <a:tcPr/>
                </a:tc>
                <a:tc>
                  <a:txBody>
                    <a:bodyPr/>
                    <a:lstStyle/>
                    <a:p>
                      <a:pPr algn="l">
                        <a:buNone/>
                      </a:pPr>
                      <a:r>
                        <a:rPr lang="en-US" sz="1600" dirty="0" smtClean="0">
                          <a:solidFill>
                            <a:srgbClr val="000000"/>
                          </a:solidFill>
                        </a:rPr>
                        <a:t>1,353</a:t>
                      </a:r>
                      <a:endParaRPr lang="en-US" sz="1600" dirty="0"/>
                    </a:p>
                  </a:txBody>
                  <a:tcPr/>
                </a:tc>
                <a:tc>
                  <a:txBody>
                    <a:bodyPr/>
                    <a:lstStyle/>
                    <a:p>
                      <a:pPr algn="l">
                        <a:buNone/>
                      </a:pPr>
                      <a:r>
                        <a:rPr lang="en-US" sz="1600" dirty="0" smtClean="0">
                          <a:solidFill>
                            <a:srgbClr val="000000"/>
                          </a:solidFill>
                        </a:rPr>
                        <a:t>248</a:t>
                      </a:r>
                      <a:endParaRPr lang="en-US" sz="1600" dirty="0"/>
                    </a:p>
                  </a:txBody>
                  <a:tcPr/>
                </a:tc>
                <a:tc>
                  <a:txBody>
                    <a:bodyPr/>
                    <a:lstStyle/>
                    <a:p>
                      <a:pPr algn="l">
                        <a:buNone/>
                      </a:pPr>
                      <a:r>
                        <a:rPr lang="en-US" sz="1600" dirty="0" smtClean="0">
                          <a:solidFill>
                            <a:srgbClr val="000000"/>
                          </a:solidFill>
                        </a:rPr>
                        <a:t>7</a:t>
                      </a:r>
                      <a:endParaRPr lang="en-US" sz="1600" dirty="0"/>
                    </a:p>
                  </a:txBody>
                  <a:tcPr/>
                </a:tc>
                <a:tc>
                  <a:txBody>
                    <a:bodyPr/>
                    <a:lstStyle/>
                    <a:p>
                      <a:pPr algn="l">
                        <a:buNone/>
                      </a:pPr>
                      <a:r>
                        <a:rPr lang="en-US" sz="1600" dirty="0" smtClean="0">
                          <a:solidFill>
                            <a:srgbClr val="000000"/>
                          </a:solidFill>
                        </a:rPr>
                        <a:t>1,682</a:t>
                      </a:r>
                      <a:endParaRPr lang="en-US" sz="1600" dirty="0"/>
                    </a:p>
                  </a:txBody>
                  <a:tcPr/>
                </a:tc>
              </a:tr>
              <a:tr h="0">
                <a:tc>
                  <a:txBody>
                    <a:bodyPr/>
                    <a:lstStyle/>
                    <a:p>
                      <a:pPr algn="l">
                        <a:buNone/>
                      </a:pPr>
                      <a:r>
                        <a:rPr lang="en-US" sz="1600" dirty="0" smtClean="0">
                          <a:solidFill>
                            <a:srgbClr val="000000"/>
                          </a:solidFill>
                        </a:rPr>
                        <a:t>2</a:t>
                      </a:r>
                      <a:endParaRPr lang="en-US" sz="1600" dirty="0"/>
                    </a:p>
                  </a:txBody>
                  <a:tcPr/>
                </a:tc>
                <a:tc>
                  <a:txBody>
                    <a:bodyPr/>
                    <a:lstStyle/>
                    <a:p>
                      <a:pPr algn="l">
                        <a:buNone/>
                      </a:pPr>
                      <a:r>
                        <a:rPr lang="en-US" sz="1600" dirty="0" smtClean="0">
                          <a:solidFill>
                            <a:srgbClr val="000000"/>
                          </a:solidFill>
                        </a:rPr>
                        <a:t>Billing/Tuition</a:t>
                      </a:r>
                      <a:endParaRPr lang="en-US" sz="1600" dirty="0"/>
                    </a:p>
                  </a:txBody>
                  <a:tcPr/>
                </a:tc>
                <a:tc>
                  <a:txBody>
                    <a:bodyPr/>
                    <a:lstStyle/>
                    <a:p>
                      <a:pPr algn="l">
                        <a:buNone/>
                      </a:pPr>
                      <a:r>
                        <a:rPr lang="en-US" sz="1600" dirty="0" smtClean="0">
                          <a:solidFill>
                            <a:srgbClr val="000000"/>
                          </a:solidFill>
                        </a:rPr>
                        <a:t>1,377</a:t>
                      </a:r>
                      <a:endParaRPr lang="en-US" sz="1600" dirty="0"/>
                    </a:p>
                  </a:txBody>
                  <a:tcPr/>
                </a:tc>
                <a:tc>
                  <a:txBody>
                    <a:bodyPr/>
                    <a:lstStyle/>
                    <a:p>
                      <a:pPr algn="l">
                        <a:buNone/>
                      </a:pPr>
                      <a:r>
                        <a:rPr lang="en-US" sz="1600" dirty="0" smtClean="0">
                          <a:solidFill>
                            <a:srgbClr val="000000"/>
                          </a:solidFill>
                        </a:rPr>
                        <a:t>207</a:t>
                      </a:r>
                      <a:endParaRPr lang="en-US" sz="1600" dirty="0"/>
                    </a:p>
                  </a:txBody>
                  <a:tcPr/>
                </a:tc>
                <a:tc>
                  <a:txBody>
                    <a:bodyPr/>
                    <a:lstStyle/>
                    <a:p>
                      <a:pPr algn="l">
                        <a:buNone/>
                      </a:pPr>
                      <a:r>
                        <a:rPr lang="en-US" sz="1600" dirty="0" smtClean="0">
                          <a:solidFill>
                            <a:srgbClr val="000000"/>
                          </a:solidFill>
                        </a:rPr>
                        <a:t>2</a:t>
                      </a:r>
                      <a:endParaRPr lang="en-US" sz="1600" dirty="0"/>
                    </a:p>
                  </a:txBody>
                  <a:tcPr/>
                </a:tc>
                <a:tc>
                  <a:txBody>
                    <a:bodyPr/>
                    <a:lstStyle/>
                    <a:p>
                      <a:pPr algn="l">
                        <a:buNone/>
                      </a:pPr>
                      <a:r>
                        <a:rPr lang="en-US" sz="1600" dirty="0" smtClean="0">
                          <a:solidFill>
                            <a:srgbClr val="000000"/>
                          </a:solidFill>
                        </a:rPr>
                        <a:t>1,636</a:t>
                      </a:r>
                      <a:endParaRPr lang="en-US" sz="1600" dirty="0"/>
                    </a:p>
                  </a:txBody>
                  <a:tcPr/>
                </a:tc>
              </a:tr>
              <a:tr h="0">
                <a:tc>
                  <a:txBody>
                    <a:bodyPr/>
                    <a:lstStyle/>
                    <a:p>
                      <a:pPr algn="l">
                        <a:buNone/>
                      </a:pPr>
                      <a:r>
                        <a:rPr lang="en-US" sz="1600" dirty="0" smtClean="0">
                          <a:solidFill>
                            <a:srgbClr val="000000"/>
                          </a:solidFill>
                        </a:rPr>
                        <a:t>3</a:t>
                      </a:r>
                      <a:endParaRPr lang="en-US" sz="1600" dirty="0"/>
                    </a:p>
                  </a:txBody>
                  <a:tcPr/>
                </a:tc>
                <a:tc>
                  <a:txBody>
                    <a:bodyPr/>
                    <a:lstStyle/>
                    <a:p>
                      <a:pPr algn="l">
                        <a:buNone/>
                      </a:pPr>
                      <a:r>
                        <a:rPr lang="en-US" sz="1600" dirty="0" smtClean="0">
                          <a:solidFill>
                            <a:srgbClr val="000000"/>
                          </a:solidFill>
                        </a:rPr>
                        <a:t>Financial Aid</a:t>
                      </a:r>
                      <a:endParaRPr lang="en-US" sz="1600" dirty="0"/>
                    </a:p>
                  </a:txBody>
                  <a:tcPr/>
                </a:tc>
                <a:tc>
                  <a:txBody>
                    <a:bodyPr/>
                    <a:lstStyle/>
                    <a:p>
                      <a:pPr algn="l">
                        <a:buNone/>
                      </a:pPr>
                      <a:r>
                        <a:rPr lang="en-US" sz="1600" dirty="0" smtClean="0">
                          <a:solidFill>
                            <a:srgbClr val="000000"/>
                          </a:solidFill>
                        </a:rPr>
                        <a:t>1,330</a:t>
                      </a:r>
                      <a:endParaRPr lang="en-US" sz="1600" dirty="0"/>
                    </a:p>
                  </a:txBody>
                  <a:tcPr/>
                </a:tc>
                <a:tc>
                  <a:txBody>
                    <a:bodyPr/>
                    <a:lstStyle/>
                    <a:p>
                      <a:pPr algn="l">
                        <a:buNone/>
                      </a:pPr>
                      <a:r>
                        <a:rPr lang="en-US" sz="1600" dirty="0" smtClean="0">
                          <a:solidFill>
                            <a:srgbClr val="000000"/>
                          </a:solidFill>
                        </a:rPr>
                        <a:t>237</a:t>
                      </a:r>
                      <a:endParaRPr lang="en-US" sz="1600" dirty="0"/>
                    </a:p>
                  </a:txBody>
                  <a:tcPr/>
                </a:tc>
                <a:tc>
                  <a:txBody>
                    <a:bodyPr/>
                    <a:lstStyle/>
                    <a:p>
                      <a:pPr algn="l">
                        <a:buNone/>
                      </a:pPr>
                      <a:r>
                        <a:rPr lang="en-US" sz="1600" dirty="0" smtClean="0">
                          <a:solidFill>
                            <a:srgbClr val="000000"/>
                          </a:solidFill>
                        </a:rPr>
                        <a:t>17</a:t>
                      </a:r>
                      <a:endParaRPr lang="en-US" sz="1600" dirty="0"/>
                    </a:p>
                  </a:txBody>
                  <a:tcPr/>
                </a:tc>
                <a:tc>
                  <a:txBody>
                    <a:bodyPr/>
                    <a:lstStyle/>
                    <a:p>
                      <a:pPr algn="l">
                        <a:buNone/>
                      </a:pPr>
                      <a:r>
                        <a:rPr lang="en-US" sz="1600" dirty="0" smtClean="0">
                          <a:solidFill>
                            <a:srgbClr val="000000"/>
                          </a:solidFill>
                        </a:rPr>
                        <a:t>1,651</a:t>
                      </a:r>
                      <a:endParaRPr lang="en-US" sz="1600" dirty="0"/>
                    </a:p>
                  </a:txBody>
                  <a:tcPr/>
                </a:tc>
              </a:tr>
              <a:tr h="0">
                <a:tc>
                  <a:txBody>
                    <a:bodyPr/>
                    <a:lstStyle/>
                    <a:p>
                      <a:pPr algn="l">
                        <a:buNone/>
                      </a:pPr>
                      <a:r>
                        <a:rPr lang="en-US" sz="1600" dirty="0" smtClean="0">
                          <a:solidFill>
                            <a:srgbClr val="000000"/>
                          </a:solidFill>
                        </a:rPr>
                        <a:t>4</a:t>
                      </a:r>
                      <a:endParaRPr lang="en-US" sz="1600" dirty="0"/>
                    </a:p>
                  </a:txBody>
                  <a:tcPr/>
                </a:tc>
                <a:tc>
                  <a:txBody>
                    <a:bodyPr/>
                    <a:lstStyle/>
                    <a:p>
                      <a:pPr algn="l">
                        <a:buNone/>
                      </a:pPr>
                      <a:r>
                        <a:rPr lang="en-US" sz="1600" dirty="0" smtClean="0">
                          <a:solidFill>
                            <a:srgbClr val="000000"/>
                          </a:solidFill>
                        </a:rPr>
                        <a:t>Health Requirements</a:t>
                      </a:r>
                      <a:endParaRPr lang="en-US" sz="1600" dirty="0"/>
                    </a:p>
                  </a:txBody>
                  <a:tcPr/>
                </a:tc>
                <a:tc>
                  <a:txBody>
                    <a:bodyPr/>
                    <a:lstStyle/>
                    <a:p>
                      <a:pPr algn="l">
                        <a:buNone/>
                      </a:pPr>
                      <a:r>
                        <a:rPr lang="en-US" sz="1600" dirty="0" smtClean="0">
                          <a:solidFill>
                            <a:srgbClr val="000000"/>
                          </a:solidFill>
                        </a:rPr>
                        <a:t>1,297</a:t>
                      </a:r>
                      <a:endParaRPr lang="en-US" sz="1600" dirty="0"/>
                    </a:p>
                  </a:txBody>
                  <a:tcPr/>
                </a:tc>
                <a:tc>
                  <a:txBody>
                    <a:bodyPr/>
                    <a:lstStyle/>
                    <a:p>
                      <a:pPr algn="l">
                        <a:buNone/>
                      </a:pPr>
                      <a:r>
                        <a:rPr lang="en-US" sz="1600" dirty="0" smtClean="0">
                          <a:solidFill>
                            <a:srgbClr val="000000"/>
                          </a:solidFill>
                        </a:rPr>
                        <a:t>269</a:t>
                      </a:r>
                      <a:endParaRPr lang="en-US" sz="1600" dirty="0"/>
                    </a:p>
                  </a:txBody>
                  <a:tcPr/>
                </a:tc>
                <a:tc>
                  <a:txBody>
                    <a:bodyPr/>
                    <a:lstStyle/>
                    <a:p>
                      <a:pPr algn="l">
                        <a:buNone/>
                      </a:pPr>
                      <a:r>
                        <a:rPr lang="en-US" sz="1600" dirty="0" smtClean="0">
                          <a:solidFill>
                            <a:srgbClr val="000000"/>
                          </a:solidFill>
                        </a:rPr>
                        <a:t>24</a:t>
                      </a:r>
                      <a:endParaRPr lang="en-US" sz="1600" dirty="0"/>
                    </a:p>
                  </a:txBody>
                  <a:tcPr/>
                </a:tc>
                <a:tc>
                  <a:txBody>
                    <a:bodyPr/>
                    <a:lstStyle/>
                    <a:p>
                      <a:pPr algn="l">
                        <a:buNone/>
                      </a:pPr>
                      <a:r>
                        <a:rPr lang="en-US" sz="1600" dirty="0" smtClean="0">
                          <a:solidFill>
                            <a:srgbClr val="000000"/>
                          </a:solidFill>
                        </a:rPr>
                        <a:t>1,674</a:t>
                      </a:r>
                      <a:endParaRPr lang="en-US" sz="1600" dirty="0"/>
                    </a:p>
                  </a:txBody>
                  <a:tcPr/>
                </a:tc>
              </a:tr>
              <a:tr h="0">
                <a:tc>
                  <a:txBody>
                    <a:bodyPr/>
                    <a:lstStyle/>
                    <a:p>
                      <a:pPr algn="l">
                        <a:buNone/>
                      </a:pPr>
                      <a:r>
                        <a:rPr lang="en-US" sz="1600" dirty="0" smtClean="0">
                          <a:solidFill>
                            <a:srgbClr val="000000"/>
                          </a:solidFill>
                        </a:rPr>
                        <a:t>5</a:t>
                      </a:r>
                      <a:endParaRPr lang="en-US" sz="1600" dirty="0"/>
                    </a:p>
                  </a:txBody>
                  <a:tcPr/>
                </a:tc>
                <a:tc>
                  <a:txBody>
                    <a:bodyPr/>
                    <a:lstStyle/>
                    <a:p>
                      <a:pPr algn="l">
                        <a:buNone/>
                      </a:pPr>
                      <a:r>
                        <a:rPr lang="en-US" sz="1600" dirty="0" smtClean="0">
                          <a:solidFill>
                            <a:srgbClr val="000000"/>
                          </a:solidFill>
                        </a:rPr>
                        <a:t>Registration Requirements</a:t>
                      </a:r>
                      <a:endParaRPr lang="en-US" sz="1600" dirty="0"/>
                    </a:p>
                  </a:txBody>
                  <a:tcPr/>
                </a:tc>
                <a:tc>
                  <a:txBody>
                    <a:bodyPr/>
                    <a:lstStyle/>
                    <a:p>
                      <a:pPr algn="l">
                        <a:buNone/>
                      </a:pPr>
                      <a:r>
                        <a:rPr lang="en-US" sz="1600" dirty="0" smtClean="0">
                          <a:solidFill>
                            <a:srgbClr val="000000"/>
                          </a:solidFill>
                        </a:rPr>
                        <a:t>1,368</a:t>
                      </a:r>
                      <a:endParaRPr lang="en-US" sz="1600" dirty="0"/>
                    </a:p>
                  </a:txBody>
                  <a:tcPr/>
                </a:tc>
                <a:tc>
                  <a:txBody>
                    <a:bodyPr/>
                    <a:lstStyle/>
                    <a:p>
                      <a:pPr algn="l">
                        <a:buNone/>
                      </a:pPr>
                      <a:r>
                        <a:rPr lang="en-US" sz="1600" dirty="0" smtClean="0">
                          <a:solidFill>
                            <a:srgbClr val="000000"/>
                          </a:solidFill>
                        </a:rPr>
                        <a:t>256</a:t>
                      </a:r>
                      <a:endParaRPr lang="en-US" sz="1600" dirty="0"/>
                    </a:p>
                  </a:txBody>
                  <a:tcPr/>
                </a:tc>
                <a:tc>
                  <a:txBody>
                    <a:bodyPr/>
                    <a:lstStyle/>
                    <a:p>
                      <a:pPr algn="l">
                        <a:buNone/>
                      </a:pPr>
                      <a:r>
                        <a:rPr lang="en-US" sz="1600" dirty="0" smtClean="0">
                          <a:solidFill>
                            <a:srgbClr val="000000"/>
                          </a:solidFill>
                        </a:rPr>
                        <a:t>4</a:t>
                      </a:r>
                      <a:endParaRPr lang="en-US" sz="1600" dirty="0"/>
                    </a:p>
                  </a:txBody>
                  <a:tcPr/>
                </a:tc>
                <a:tc>
                  <a:txBody>
                    <a:bodyPr/>
                    <a:lstStyle/>
                    <a:p>
                      <a:pPr algn="l">
                        <a:buNone/>
                      </a:pPr>
                      <a:r>
                        <a:rPr lang="en-US" sz="1600" dirty="0" smtClean="0">
                          <a:solidFill>
                            <a:srgbClr val="000000"/>
                          </a:solidFill>
                        </a:rPr>
                        <a:t>1,711</a:t>
                      </a:r>
                      <a:endParaRPr lang="en-US" sz="1600" dirty="0"/>
                    </a:p>
                  </a:txBody>
                  <a:tcPr/>
                </a:tc>
              </a:tr>
            </a:tbl>
          </a:graphicData>
        </a:graphic>
      </p:graphicFrame>
      <p:sp>
        <p:nvSpPr>
          <p:cNvPr id="4" name="Rectangle 3"/>
          <p:cNvSpPr/>
          <p:nvPr/>
        </p:nvSpPr>
        <p:spPr>
          <a:xfrm>
            <a:off x="688974" y="4804592"/>
            <a:ext cx="8046720" cy="373757"/>
          </a:xfrm>
          <a:prstGeom prst="rect">
            <a:avLst/>
          </a:prstGeom>
        </p:spPr>
        <p:txBody>
          <a:bodyPr wrap="square">
            <a:spAutoFit/>
          </a:bodyPr>
          <a:lstStyle/>
          <a:p>
            <a:pPr fontAlgn="base">
              <a:lnSpc>
                <a:spcPct val="107000"/>
              </a:lnSpc>
            </a:pPr>
            <a:r>
              <a:rPr lang="en-US" b="1"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Data shows </a:t>
            </a:r>
            <a:r>
              <a:rPr lang="en-US" i="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students </a:t>
            </a:r>
            <a:r>
              <a:rPr lang="en-US"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agree and </a:t>
            </a:r>
            <a:r>
              <a:rPr lang="en-US" i="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want </a:t>
            </a:r>
            <a:r>
              <a:rPr lang="en-US"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required </a:t>
            </a:r>
            <a:r>
              <a:rPr lang="en-US" i="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reading emails</a:t>
            </a:r>
            <a:endParaRPr lang="en-US"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9102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USF master 1">
  <a:themeElements>
    <a:clrScheme name="Custom 2">
      <a:dk1>
        <a:sysClr val="windowText" lastClr="000000"/>
      </a:dk1>
      <a:lt1>
        <a:sysClr val="window" lastClr="FFFFFF"/>
      </a:lt1>
      <a:dk2>
        <a:srgbClr val="00543C"/>
      </a:dk2>
      <a:lt2>
        <a:srgbClr val="EEECE1"/>
      </a:lt2>
      <a:accent1>
        <a:srgbClr val="FCBA2F"/>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USF titles and dividers">
  <a:themeElements>
    <a:clrScheme name="Custom 2">
      <a:dk1>
        <a:sysClr val="windowText" lastClr="000000"/>
      </a:dk1>
      <a:lt1>
        <a:sysClr val="window" lastClr="FFFFFF"/>
      </a:lt1>
      <a:dk2>
        <a:srgbClr val="00543C"/>
      </a:dk2>
      <a:lt2>
        <a:srgbClr val="EEECE1"/>
      </a:lt2>
      <a:accent1>
        <a:srgbClr val="FCBA2F"/>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11405</TotalTime>
  <Words>1722</Words>
  <Application>Microsoft Office PowerPoint</Application>
  <PresentationFormat>On-screen Show (4:3)</PresentationFormat>
  <Paragraphs>301</Paragraphs>
  <Slides>27</Slides>
  <Notes>27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Arial</vt:lpstr>
      <vt:lpstr>Calibri</vt:lpstr>
      <vt:lpstr>Courier New</vt:lpstr>
      <vt:lpstr>Lucida Grande</vt:lpstr>
      <vt:lpstr>Times New Roman</vt:lpstr>
      <vt:lpstr>USF master 1</vt:lpstr>
      <vt:lpstr>USF titles and dividers</vt:lpstr>
      <vt:lpstr>PowerPoint Presentation</vt:lpstr>
      <vt:lpstr>Department Update</vt:lpstr>
      <vt:lpstr>Internal Communication Channels</vt:lpstr>
      <vt:lpstr>PowerPoint Presentation</vt:lpstr>
      <vt:lpstr>Email Goals</vt:lpstr>
      <vt:lpstr>Email Stats</vt:lpstr>
      <vt:lpstr>February 2016 Communication Preferences Survey</vt:lpstr>
      <vt:lpstr>Student Comments from Survey</vt:lpstr>
      <vt:lpstr>Q: Student Required Reading Categories &amp; Preferred Delivery Method</vt:lpstr>
      <vt:lpstr>Q: Student Optional Reading Categories &amp; Preferred Delivery Method</vt:lpstr>
      <vt:lpstr>Email Process</vt:lpstr>
      <vt:lpstr>What’s Working</vt:lpstr>
      <vt:lpstr>A Glimpse into Copyediting</vt:lpstr>
      <vt:lpstr>A Glimpse into Copyediting</vt:lpstr>
      <vt:lpstr>What Needs Improvement</vt:lpstr>
      <vt:lpstr>Email Process Changes</vt:lpstr>
      <vt:lpstr>Outage Email Template Example</vt:lpstr>
      <vt:lpstr>Email Process Changes</vt:lpstr>
      <vt:lpstr>Email Process Changes</vt:lpstr>
      <vt:lpstr>Email Process Changes</vt:lpstr>
      <vt:lpstr>Email Process Changes</vt:lpstr>
      <vt:lpstr>A Peak into iModules</vt:lpstr>
      <vt:lpstr>Clarification on Email Lists</vt:lpstr>
      <vt:lpstr>How to Display an Event in a Calendar Email</vt:lpstr>
      <vt:lpstr>How to Feature an Event in a Calendar Email</vt:lpstr>
      <vt:lpstr>Next Steps</vt:lpstr>
      <vt:lpstr>Q&amp;A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Barney Greinke</dc:creator>
  <cp:lastModifiedBy>Marlene K Tom</cp:lastModifiedBy>
  <cp:revision>505</cp:revision>
  <cp:lastPrinted>2016-05-11T00:04:40Z</cp:lastPrinted>
  <dcterms:created xsi:type="dcterms:W3CDTF">2011-03-20T05:14:53Z</dcterms:created>
  <dcterms:modified xsi:type="dcterms:W3CDTF">2016-05-19T20:49:05Z</dcterms:modified>
</cp:coreProperties>
</file>